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70" r:id="rId2"/>
    <p:sldId id="271" r:id="rId3"/>
    <p:sldId id="257" r:id="rId4"/>
    <p:sldId id="258" r:id="rId5"/>
    <p:sldId id="259" r:id="rId6"/>
    <p:sldId id="260" r:id="rId7"/>
    <p:sldId id="266" r:id="rId8"/>
    <p:sldId id="267" r:id="rId9"/>
    <p:sldId id="268" r:id="rId10"/>
    <p:sldId id="272" r:id="rId11"/>
    <p:sldId id="273" r:id="rId12"/>
    <p:sldId id="274" r:id="rId13"/>
    <p:sldId id="275" r:id="rId14"/>
    <p:sldId id="276" r:id="rId15"/>
    <p:sldId id="277" r:id="rId16"/>
    <p:sldId id="278" r:id="rId17"/>
    <p:sldId id="279" r:id="rId18"/>
    <p:sldId id="281" r:id="rId19"/>
    <p:sldId id="282" r:id="rId20"/>
    <p:sldId id="283" r:id="rId21"/>
    <p:sldId id="284" r:id="rId22"/>
    <p:sldId id="285" r:id="rId23"/>
    <p:sldId id="286" r:id="rId24"/>
    <p:sldId id="287" r:id="rId25"/>
    <p:sldId id="288" r:id="rId26"/>
    <p:sldId id="291" r:id="rId27"/>
    <p:sldId id="263" r:id="rId28"/>
    <p:sldId id="289" r:id="rId29"/>
  </p:sldIdLst>
  <p:sldSz cx="18288000" cy="10287000"/>
  <p:notesSz cx="6858000" cy="9144000"/>
  <p:embeddedFontLst>
    <p:embeddedFont>
      <p:font typeface="Montserrat" panose="00000500000000000000" pitchFamily="2" charset="0"/>
      <p:regular r:id="rId31"/>
      <p:bold r:id="rId32"/>
      <p:italic r:id="rId33"/>
      <p:boldItalic r:id="rId34"/>
    </p:embeddedFont>
    <p:embeddedFont>
      <p:font typeface="Montserrat Bold"/>
      <p:regular r:id="rId35"/>
    </p:embeddedFont>
    <p:embeddedFont>
      <p:font typeface="Montserrat Classic"/>
      <p:regular r:id="rId36"/>
    </p:embeddedFont>
    <p:embeddedFont>
      <p:font typeface="Montserrat Classic Bold"/>
      <p:regular r:id="rId37"/>
    </p:embeddedFont>
    <p:embeddedFont>
      <p:font typeface="Nourd" panose="020B0604020202020204"/>
      <p:regular r:id="rId38"/>
    </p:embeddedFont>
    <p:embeddedFont>
      <p:font typeface="Nourd Bold"/>
      <p:regular r:id="rId39"/>
    </p:embeddedFont>
    <p:embeddedFont>
      <p:font typeface="Nourd Heavy"/>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0E2004-3473-40FE-9BC8-0B9CC012001A}" type="datetimeFigureOut">
              <a:rPr lang="en-GB" smtClean="0"/>
              <a:t>10/11/2024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B7E90C-E5E5-41FA-9C27-24D117FE39CC}" type="slidenum">
              <a:rPr lang="en-GB" smtClean="0"/>
              <a:t>‹#›</a:t>
            </a:fld>
            <a:endParaRPr lang="en-GB"/>
          </a:p>
        </p:txBody>
      </p:sp>
    </p:spTree>
    <p:extLst>
      <p:ext uri="{BB962C8B-B14F-4D97-AF65-F5344CB8AC3E}">
        <p14:creationId xmlns:p14="http://schemas.microsoft.com/office/powerpoint/2010/main" val="234502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9B7E90C-E5E5-41FA-9C27-24D117FE39CC}" type="slidenum">
              <a:rPr lang="en-GB" smtClean="0"/>
              <a:t>1</a:t>
            </a:fld>
            <a:endParaRPr lang="en-GB"/>
          </a:p>
        </p:txBody>
      </p:sp>
    </p:spTree>
    <p:extLst>
      <p:ext uri="{BB962C8B-B14F-4D97-AF65-F5344CB8AC3E}">
        <p14:creationId xmlns:p14="http://schemas.microsoft.com/office/powerpoint/2010/main" val="3508596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9B7E90C-E5E5-41FA-9C27-24D117FE39CC}" type="slidenum">
              <a:rPr lang="en-GB" smtClean="0"/>
              <a:t>23</a:t>
            </a:fld>
            <a:endParaRPr lang="en-GB"/>
          </a:p>
        </p:txBody>
      </p:sp>
    </p:spTree>
    <p:extLst>
      <p:ext uri="{BB962C8B-B14F-4D97-AF65-F5344CB8AC3E}">
        <p14:creationId xmlns:p14="http://schemas.microsoft.com/office/powerpoint/2010/main" val="3425019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28236-9907-B1A4-B2B2-78D0CE13C5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BB1732-8F63-80F4-7E85-19259D252D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C13660-96C9-0F8D-3C00-420579AD75C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8CB9173-94CC-CA96-CBD0-49D278B640C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B7E90C-E5E5-41FA-9C27-24D117FE39CC}"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81381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D826A-1B1F-A4B4-DA1E-8F7D04CEB1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329B0-8151-2213-9858-30B790FBAF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EB3975-D849-DC66-454C-08D48086724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D4319D3-1ECF-EBAA-DF42-680E8DE2C4A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B7E90C-E5E5-41FA-9C27-24D117FE39CC}"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93724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9B7E90C-E5E5-41FA-9C27-24D117FE39CC}" type="slidenum">
              <a:rPr lang="en-GB" smtClean="0"/>
              <a:t>28</a:t>
            </a:fld>
            <a:endParaRPr lang="en-GB"/>
          </a:p>
        </p:txBody>
      </p:sp>
    </p:spTree>
    <p:extLst>
      <p:ext uri="{BB962C8B-B14F-4D97-AF65-F5344CB8AC3E}">
        <p14:creationId xmlns:p14="http://schemas.microsoft.com/office/powerpoint/2010/main" val="2556500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sv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8.png"/><Relationship Id="rId12" Type="http://schemas.openxmlformats.org/officeDocument/2006/relationships/image" Target="../media/image5.svg"/><Relationship Id="rId17" Type="http://schemas.openxmlformats.org/officeDocument/2006/relationships/image" Target="../media/image35.png"/><Relationship Id="rId2" Type="http://schemas.openxmlformats.org/officeDocument/2006/relationships/image" Target="../media/image1.png"/><Relationship Id="rId16"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32.jpeg"/><Relationship Id="rId11" Type="http://schemas.openxmlformats.org/officeDocument/2006/relationships/image" Target="../media/image4.png"/><Relationship Id="rId5" Type="http://schemas.openxmlformats.org/officeDocument/2006/relationships/image" Target="../media/image31.svg"/><Relationship Id="rId15" Type="http://schemas.openxmlformats.org/officeDocument/2006/relationships/image" Target="../media/image33.png"/><Relationship Id="rId10" Type="http://schemas.openxmlformats.org/officeDocument/2006/relationships/image" Target="../media/image7.svg"/><Relationship Id="rId4" Type="http://schemas.openxmlformats.org/officeDocument/2006/relationships/image" Target="../media/image30.png"/><Relationship Id="rId9" Type="http://schemas.openxmlformats.org/officeDocument/2006/relationships/image" Target="../media/image6.png"/><Relationship Id="rId14" Type="http://schemas.openxmlformats.org/officeDocument/2006/relationships/image" Target="../media/image14.svg"/></Relationships>
</file>

<file path=ppt/slides/_rels/slide11.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5.svg"/><Relationship Id="rId12"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31.svg"/><Relationship Id="rId15" Type="http://schemas.openxmlformats.org/officeDocument/2006/relationships/image" Target="../media/image39.png"/><Relationship Id="rId10" Type="http://schemas.openxmlformats.org/officeDocument/2006/relationships/image" Target="../media/image9.svg"/><Relationship Id="rId4" Type="http://schemas.openxmlformats.org/officeDocument/2006/relationships/image" Target="../media/image30.png"/><Relationship Id="rId9" Type="http://schemas.openxmlformats.org/officeDocument/2006/relationships/image" Target="../media/image8.png"/><Relationship Id="rId14" Type="http://schemas.openxmlformats.org/officeDocument/2006/relationships/image" Target="../media/image38.sv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41.jpg"/><Relationship Id="rId3" Type="http://schemas.openxmlformats.org/officeDocument/2006/relationships/image" Target="../media/image2.svg"/><Relationship Id="rId7" Type="http://schemas.openxmlformats.org/officeDocument/2006/relationships/image" Target="../media/image9.svg"/><Relationship Id="rId12" Type="http://schemas.openxmlformats.org/officeDocument/2006/relationships/image" Target="../media/image4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38.svg"/><Relationship Id="rId5" Type="http://schemas.openxmlformats.org/officeDocument/2006/relationships/image" Target="../media/image31.svg"/><Relationship Id="rId10" Type="http://schemas.openxmlformats.org/officeDocument/2006/relationships/image" Target="../media/image37.png"/><Relationship Id="rId4" Type="http://schemas.openxmlformats.org/officeDocument/2006/relationships/image" Target="../media/image30.png"/><Relationship Id="rId9" Type="http://schemas.openxmlformats.org/officeDocument/2006/relationships/image" Target="../media/image7.svg"/></Relationships>
</file>

<file path=ppt/slides/_rels/slide1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42.jpg"/><Relationship Id="rId3" Type="http://schemas.openxmlformats.org/officeDocument/2006/relationships/image" Target="../media/image2.svg"/><Relationship Id="rId7" Type="http://schemas.openxmlformats.org/officeDocument/2006/relationships/image" Target="../media/image8.png"/><Relationship Id="rId12" Type="http://schemas.openxmlformats.org/officeDocument/2006/relationships/image" Target="../media/image3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jpeg"/><Relationship Id="rId11" Type="http://schemas.openxmlformats.org/officeDocument/2006/relationships/image" Target="../media/image37.png"/><Relationship Id="rId5" Type="http://schemas.openxmlformats.org/officeDocument/2006/relationships/image" Target="../media/image31.svg"/><Relationship Id="rId10" Type="http://schemas.openxmlformats.org/officeDocument/2006/relationships/image" Target="../media/image7.svg"/><Relationship Id="rId4" Type="http://schemas.openxmlformats.org/officeDocument/2006/relationships/image" Target="../media/image30.png"/><Relationship Id="rId9" Type="http://schemas.openxmlformats.org/officeDocument/2006/relationships/image" Target="../media/image6.png"/><Relationship Id="rId14" Type="http://schemas.openxmlformats.org/officeDocument/2006/relationships/image" Target="../media/image43.jp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svg"/><Relationship Id="rId18" Type="http://schemas.openxmlformats.org/officeDocument/2006/relationships/image" Target="../media/image45.png"/><Relationship Id="rId3" Type="http://schemas.openxmlformats.org/officeDocument/2006/relationships/image" Target="../media/image2.svg"/><Relationship Id="rId7" Type="http://schemas.openxmlformats.org/officeDocument/2006/relationships/image" Target="../media/image32.jpeg"/><Relationship Id="rId12" Type="http://schemas.openxmlformats.org/officeDocument/2006/relationships/image" Target="../media/image4.png"/><Relationship Id="rId17" Type="http://schemas.openxmlformats.org/officeDocument/2006/relationships/image" Target="../media/image34.svg"/><Relationship Id="rId2" Type="http://schemas.openxmlformats.org/officeDocument/2006/relationships/image" Target="../media/image1.png"/><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4.jpeg"/><Relationship Id="rId11" Type="http://schemas.openxmlformats.org/officeDocument/2006/relationships/image" Target="../media/image7.svg"/><Relationship Id="rId5" Type="http://schemas.openxmlformats.org/officeDocument/2006/relationships/image" Target="../media/image31.svg"/><Relationship Id="rId15" Type="http://schemas.openxmlformats.org/officeDocument/2006/relationships/image" Target="../media/image14.svg"/><Relationship Id="rId10" Type="http://schemas.openxmlformats.org/officeDocument/2006/relationships/image" Target="../media/image6.png"/><Relationship Id="rId19" Type="http://schemas.openxmlformats.org/officeDocument/2006/relationships/image" Target="../media/image46.jpg"/><Relationship Id="rId4" Type="http://schemas.openxmlformats.org/officeDocument/2006/relationships/image" Target="../media/image30.png"/><Relationship Id="rId9" Type="http://schemas.openxmlformats.org/officeDocument/2006/relationships/image" Target="../media/image9.svg"/><Relationship Id="rId1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48.jpg"/><Relationship Id="rId5" Type="http://schemas.openxmlformats.org/officeDocument/2006/relationships/image" Target="../media/image8.png"/><Relationship Id="rId10" Type="http://schemas.openxmlformats.org/officeDocument/2006/relationships/image" Target="../media/image18.svg"/><Relationship Id="rId4" Type="http://schemas.openxmlformats.org/officeDocument/2006/relationships/image" Target="../media/image2.sv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49.jpg"/><Relationship Id="rId5" Type="http://schemas.openxmlformats.org/officeDocument/2006/relationships/image" Target="../media/image8.png"/><Relationship Id="rId10" Type="http://schemas.openxmlformats.org/officeDocument/2006/relationships/image" Target="../media/image18.svg"/><Relationship Id="rId4" Type="http://schemas.openxmlformats.org/officeDocument/2006/relationships/image" Target="../media/image2.sv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svg"/><Relationship Id="rId9" Type="http://schemas.openxmlformats.org/officeDocument/2006/relationships/image" Target="../media/image50.jpg"/></Relationships>
</file>

<file path=ppt/slides/_rels/slide1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svg"/><Relationship Id="rId9" Type="http://schemas.openxmlformats.org/officeDocument/2006/relationships/image" Target="../media/image51.jpg"/></Relationships>
</file>

<file path=ppt/slides/_rels/slide1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svg"/><Relationship Id="rId9" Type="http://schemas.openxmlformats.org/officeDocument/2006/relationships/image" Target="../media/image52.jp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7.svg"/><Relationship Id="rId12" Type="http://schemas.openxmlformats.org/officeDocument/2006/relationships/image" Target="../media/image19.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8.svg"/><Relationship Id="rId5" Type="http://schemas.openxmlformats.org/officeDocument/2006/relationships/image" Target="../media/image9.svg"/><Relationship Id="rId10" Type="http://schemas.openxmlformats.org/officeDocument/2006/relationships/image" Target="../media/image17.png"/><Relationship Id="rId4" Type="http://schemas.openxmlformats.org/officeDocument/2006/relationships/image" Target="../media/image8.png"/><Relationship Id="rId9" Type="http://schemas.openxmlformats.org/officeDocument/2006/relationships/image" Target="../media/image16.svg"/></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3.jpg"/><Relationship Id="rId3" Type="http://schemas.openxmlformats.org/officeDocument/2006/relationships/image" Target="../media/image2.svg"/><Relationship Id="rId7" Type="http://schemas.openxmlformats.org/officeDocument/2006/relationships/image" Target="../media/image9.svg"/><Relationship Id="rId12" Type="http://schemas.openxmlformats.org/officeDocument/2006/relationships/image" Target="../media/image4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38.svg"/><Relationship Id="rId5" Type="http://schemas.openxmlformats.org/officeDocument/2006/relationships/image" Target="../media/image31.svg"/><Relationship Id="rId10" Type="http://schemas.openxmlformats.org/officeDocument/2006/relationships/image" Target="../media/image37.png"/><Relationship Id="rId4" Type="http://schemas.openxmlformats.org/officeDocument/2006/relationships/image" Target="../media/image30.png"/><Relationship Id="rId9" Type="http://schemas.openxmlformats.org/officeDocument/2006/relationships/image" Target="../media/image7.svg"/></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8.svg"/><Relationship Id="rId3" Type="http://schemas.openxmlformats.org/officeDocument/2006/relationships/image" Target="../media/image2.svg"/><Relationship Id="rId7" Type="http://schemas.openxmlformats.org/officeDocument/2006/relationships/image" Target="../media/image54.jpeg"/><Relationship Id="rId12"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jpeg"/><Relationship Id="rId11" Type="http://schemas.openxmlformats.org/officeDocument/2006/relationships/image" Target="../media/image7.svg"/><Relationship Id="rId5" Type="http://schemas.openxmlformats.org/officeDocument/2006/relationships/image" Target="../media/image31.svg"/><Relationship Id="rId10" Type="http://schemas.openxmlformats.org/officeDocument/2006/relationships/image" Target="../media/image6.png"/><Relationship Id="rId4" Type="http://schemas.openxmlformats.org/officeDocument/2006/relationships/image" Target="../media/image30.png"/><Relationship Id="rId9" Type="http://schemas.openxmlformats.org/officeDocument/2006/relationships/image" Target="../media/image9.svg"/><Relationship Id="rId14" Type="http://schemas.openxmlformats.org/officeDocument/2006/relationships/image" Target="../media/image55.jpg"/></Relationships>
</file>

<file path=ppt/slides/_rels/slide2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svg"/><Relationship Id="rId9" Type="http://schemas.openxmlformats.org/officeDocument/2006/relationships/image" Target="../media/image56.jpg"/></Relationships>
</file>

<file path=ppt/slides/_rels/slide2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57.png"/><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image" Target="../media/image3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7.png"/><Relationship Id="rId5" Type="http://schemas.openxmlformats.org/officeDocument/2006/relationships/image" Target="../media/image30.png"/><Relationship Id="rId10" Type="http://schemas.openxmlformats.org/officeDocument/2006/relationships/image" Target="../media/image7.sv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58.jpg"/></Relationships>
</file>

<file path=ppt/slides/_rels/slide2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59.jpg"/><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image" Target="../media/image38.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7.png"/><Relationship Id="rId5" Type="http://schemas.openxmlformats.org/officeDocument/2006/relationships/image" Target="../media/image30.png"/><Relationship Id="rId10" Type="http://schemas.openxmlformats.org/officeDocument/2006/relationships/image" Target="../media/image7.sv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60.jpg"/></Relationships>
</file>

<file path=ppt/slides/_rels/slide2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61.jpg"/><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image" Target="../media/image38.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7.png"/><Relationship Id="rId5" Type="http://schemas.openxmlformats.org/officeDocument/2006/relationships/image" Target="../media/image30.png"/><Relationship Id="rId10" Type="http://schemas.openxmlformats.org/officeDocument/2006/relationships/image" Target="../media/image7.sv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62.png"/></Relationships>
</file>

<file path=ppt/slides/_rels/slide2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25.svg"/><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4.png"/><Relationship Id="rId5" Type="http://schemas.openxmlformats.org/officeDocument/2006/relationships/image" Target="../media/image8.png"/><Relationship Id="rId10" Type="http://schemas.openxmlformats.org/officeDocument/2006/relationships/image" Target="../media/image18.svg"/><Relationship Id="rId4" Type="http://schemas.openxmlformats.org/officeDocument/2006/relationships/image" Target="../media/image2.svg"/><Relationship Id="rId9" Type="http://schemas.openxmlformats.org/officeDocument/2006/relationships/image" Target="../media/image17.png"/></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4.svg"/><Relationship Id="rId7" Type="http://schemas.openxmlformats.org/officeDocument/2006/relationships/image" Target="../media/image9.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7.svg"/><Relationship Id="rId5" Type="http://schemas.openxmlformats.org/officeDocument/2006/relationships/image" Target="../media/image31.svg"/><Relationship Id="rId10" Type="http://schemas.openxmlformats.org/officeDocument/2006/relationships/image" Target="../media/image6.png"/><Relationship Id="rId4" Type="http://schemas.openxmlformats.org/officeDocument/2006/relationships/image" Target="../media/image30.png"/><Relationship Id="rId9" Type="http://schemas.openxmlformats.org/officeDocument/2006/relationships/image" Target="../media/image5.svg"/></Relationships>
</file>

<file path=ppt/slides/_rels/slide28.xml.rels><?xml version="1.0" encoding="UTF-8" standalone="yes"?>
<Relationships xmlns="http://schemas.openxmlformats.org/package/2006/relationships"><Relationship Id="rId8" Type="http://schemas.openxmlformats.org/officeDocument/2006/relationships/hyperlink" Target="https://www.linkedin.com/in/hesham-elwakeel/" TargetMode="External"/><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67.png"/><Relationship Id="rId5" Type="http://schemas.openxmlformats.org/officeDocument/2006/relationships/image" Target="../media/image65.jpeg"/><Relationship Id="rId10" Type="http://schemas.openxmlformats.org/officeDocument/2006/relationships/hyperlink" Target="https://github.com/Hesham-Elwakeel" TargetMode="External"/><Relationship Id="rId4" Type="http://schemas.openxmlformats.org/officeDocument/2006/relationships/image" Target="../media/image2.svg"/><Relationship Id="rId9"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2.jpe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1.svg"/><Relationship Id="rId7"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jpe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9.jpg"/><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38886" y="988969"/>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766883" y="3399068"/>
            <a:ext cx="9152031" cy="2730217"/>
          </a:xfrm>
          <a:prstGeom prst="rect">
            <a:avLst/>
          </a:prstGeom>
        </p:spPr>
        <p:txBody>
          <a:bodyPr lIns="0" tIns="0" rIns="0" bIns="0" rtlCol="0" anchor="t">
            <a:spAutoFit/>
          </a:bodyPr>
          <a:lstStyle/>
          <a:p>
            <a:pPr marL="0" marR="0" lvl="0" indent="0" algn="l" defTabSz="914400" rtl="0" eaLnBrk="1" fontAlgn="auto" latinLnBrk="0" hangingPunct="1">
              <a:lnSpc>
                <a:spcPts val="10594"/>
              </a:lnSpc>
              <a:spcBef>
                <a:spcPts val="0"/>
              </a:spcBef>
              <a:spcAft>
                <a:spcPts val="0"/>
              </a:spcAft>
              <a:buClrTx/>
              <a:buSzTx/>
              <a:buFontTx/>
              <a:buNone/>
              <a:tabLst/>
              <a:defRPr/>
            </a:pPr>
            <a:r>
              <a:rPr kumimoji="0" lang="en-US" sz="9995" b="1" i="0" u="none" strike="noStrike" kern="1200" cap="none" spc="0" normalizeH="0" baseline="0" noProof="0">
                <a:ln>
                  <a:noFill/>
                </a:ln>
                <a:solidFill>
                  <a:srgbClr val="193378"/>
                </a:solidFill>
                <a:effectLst/>
                <a:uLnTx/>
                <a:uFillTx/>
                <a:latin typeface="Montserrat Classic Bold"/>
                <a:ea typeface="Montserrat Classic Bold"/>
                <a:cs typeface="Montserrat Classic Bold"/>
                <a:sym typeface="Montserrat Classic Bold"/>
              </a:rPr>
              <a:t>Medical</a:t>
            </a:r>
          </a:p>
          <a:p>
            <a:pPr marL="0" marR="0" lvl="0" indent="0" algn="l" defTabSz="914400" rtl="0" eaLnBrk="1" fontAlgn="auto" latinLnBrk="0" hangingPunct="1">
              <a:lnSpc>
                <a:spcPts val="10594"/>
              </a:lnSpc>
              <a:spcBef>
                <a:spcPts val="0"/>
              </a:spcBef>
              <a:spcAft>
                <a:spcPts val="0"/>
              </a:spcAft>
              <a:buClrTx/>
              <a:buSzTx/>
              <a:buFontTx/>
              <a:buNone/>
              <a:tabLst/>
              <a:defRPr/>
            </a:pPr>
            <a:r>
              <a:rPr kumimoji="0" lang="en-US" sz="9995" b="1" i="0" u="none" strike="noStrike" kern="1200" cap="none" spc="0" normalizeH="0" baseline="0" noProof="0">
                <a:ln>
                  <a:noFill/>
                </a:ln>
                <a:solidFill>
                  <a:srgbClr val="193378"/>
                </a:solidFill>
                <a:effectLst/>
                <a:uLnTx/>
                <a:uFillTx/>
                <a:latin typeface="Montserrat Classic Bold"/>
                <a:ea typeface="Montserrat Classic Bold"/>
                <a:cs typeface="Montserrat Classic Bold"/>
                <a:sym typeface="Montserrat Classic Bold"/>
              </a:rPr>
              <a:t>Healthcare</a:t>
            </a:r>
          </a:p>
        </p:txBody>
      </p:sp>
      <p:grpSp>
        <p:nvGrpSpPr>
          <p:cNvPr id="4" name="Group 4"/>
          <p:cNvGrpSpPr/>
          <p:nvPr/>
        </p:nvGrpSpPr>
        <p:grpSpPr>
          <a:xfrm>
            <a:off x="13059743" y="-1838985"/>
            <a:ext cx="8336879" cy="833687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7"/>
          <p:cNvGrpSpPr/>
          <p:nvPr/>
        </p:nvGrpSpPr>
        <p:grpSpPr>
          <a:xfrm>
            <a:off x="8990034" y="2287788"/>
            <a:ext cx="13659093" cy="1365909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Freeform 10"/>
          <p:cNvSpPr/>
          <p:nvPr/>
        </p:nvSpPr>
        <p:spPr>
          <a:xfrm>
            <a:off x="9558431" y="1639624"/>
            <a:ext cx="8294256" cy="8673732"/>
          </a:xfrm>
          <a:custGeom>
            <a:avLst/>
            <a:gdLst/>
            <a:ahLst/>
            <a:cxnLst/>
            <a:rect l="l" t="t" r="r" b="b"/>
            <a:pathLst>
              <a:path w="8294256" h="8673732">
                <a:moveTo>
                  <a:pt x="0" y="0"/>
                </a:moveTo>
                <a:lnTo>
                  <a:pt x="8294256" y="0"/>
                </a:lnTo>
                <a:lnTo>
                  <a:pt x="8294256" y="8673732"/>
                </a:lnTo>
                <a:lnTo>
                  <a:pt x="0" y="8673732"/>
                </a:lnTo>
                <a:lnTo>
                  <a:pt x="0" y="0"/>
                </a:lnTo>
                <a:close/>
              </a:path>
            </a:pathLst>
          </a:custGeom>
          <a:blipFill>
            <a:blip r:embed="rId5"/>
            <a:stretch>
              <a:fillRect/>
            </a:stretch>
          </a:blipFill>
        </p:spPr>
      </p:sp>
      <p:sp>
        <p:nvSpPr>
          <p:cNvPr id="11" name="Freeform 11"/>
          <p:cNvSpPr/>
          <p:nvPr/>
        </p:nvSpPr>
        <p:spPr>
          <a:xfrm>
            <a:off x="16964134" y="4095889"/>
            <a:ext cx="590332" cy="601612"/>
          </a:xfrm>
          <a:custGeom>
            <a:avLst/>
            <a:gdLst/>
            <a:ahLst/>
            <a:cxnLst/>
            <a:rect l="l" t="t" r="r" b="b"/>
            <a:pathLst>
              <a:path w="590332" h="601612">
                <a:moveTo>
                  <a:pt x="0" y="0"/>
                </a:moveTo>
                <a:lnTo>
                  <a:pt x="590332" y="0"/>
                </a:lnTo>
                <a:lnTo>
                  <a:pt x="590332" y="601612"/>
                </a:lnTo>
                <a:lnTo>
                  <a:pt x="0" y="601612"/>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12" name="Freeform 12"/>
          <p:cNvSpPr/>
          <p:nvPr/>
        </p:nvSpPr>
        <p:spPr>
          <a:xfrm>
            <a:off x="6706387" y="8816528"/>
            <a:ext cx="590332" cy="601612"/>
          </a:xfrm>
          <a:custGeom>
            <a:avLst/>
            <a:gdLst/>
            <a:ahLst/>
            <a:cxnLst/>
            <a:rect l="l" t="t" r="r" b="b"/>
            <a:pathLst>
              <a:path w="590332" h="601612">
                <a:moveTo>
                  <a:pt x="0" y="0"/>
                </a:moveTo>
                <a:lnTo>
                  <a:pt x="590332" y="0"/>
                </a:lnTo>
                <a:lnTo>
                  <a:pt x="590332" y="601612"/>
                </a:lnTo>
                <a:lnTo>
                  <a:pt x="0" y="601612"/>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sp>
        <p:nvSpPr>
          <p:cNvPr id="13" name="Freeform 13"/>
          <p:cNvSpPr/>
          <p:nvPr/>
        </p:nvSpPr>
        <p:spPr>
          <a:xfrm>
            <a:off x="9144000" y="1518081"/>
            <a:ext cx="414431" cy="422350"/>
          </a:xfrm>
          <a:custGeom>
            <a:avLst/>
            <a:gdLst/>
            <a:ahLst/>
            <a:cxnLst/>
            <a:rect l="l" t="t" r="r" b="b"/>
            <a:pathLst>
              <a:path w="414431" h="422350">
                <a:moveTo>
                  <a:pt x="0" y="0"/>
                </a:moveTo>
                <a:lnTo>
                  <a:pt x="414431" y="0"/>
                </a:lnTo>
                <a:lnTo>
                  <a:pt x="414431" y="422350"/>
                </a:lnTo>
                <a:lnTo>
                  <a:pt x="0" y="422350"/>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grpSp>
        <p:nvGrpSpPr>
          <p:cNvPr id="14" name="Group 14"/>
          <p:cNvGrpSpPr/>
          <p:nvPr/>
        </p:nvGrpSpPr>
        <p:grpSpPr>
          <a:xfrm>
            <a:off x="-853056" y="2389777"/>
            <a:ext cx="1706112" cy="170611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Freeform 17"/>
          <p:cNvSpPr/>
          <p:nvPr/>
        </p:nvSpPr>
        <p:spPr>
          <a:xfrm>
            <a:off x="1766883" y="6497895"/>
            <a:ext cx="807848" cy="201962"/>
          </a:xfrm>
          <a:custGeom>
            <a:avLst/>
            <a:gdLst/>
            <a:ahLst/>
            <a:cxnLst/>
            <a:rect l="l" t="t" r="r" b="b"/>
            <a:pathLst>
              <a:path w="807848" h="201962">
                <a:moveTo>
                  <a:pt x="0" y="0"/>
                </a:moveTo>
                <a:lnTo>
                  <a:pt x="807848" y="0"/>
                </a:lnTo>
                <a:lnTo>
                  <a:pt x="807848" y="201962"/>
                </a:lnTo>
                <a:lnTo>
                  <a:pt x="0" y="2019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TextBox 19"/>
          <p:cNvSpPr txBox="1"/>
          <p:nvPr/>
        </p:nvSpPr>
        <p:spPr>
          <a:xfrm>
            <a:off x="1766883" y="7179954"/>
            <a:ext cx="5613108" cy="472052"/>
          </a:xfrm>
          <a:prstGeom prst="rect">
            <a:avLst/>
          </a:prstGeom>
        </p:spPr>
        <p:txBody>
          <a:bodyPr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193378"/>
                </a:solidFill>
                <a:effectLst/>
                <a:uLnTx/>
                <a:uFillTx/>
                <a:latin typeface="Montserrat Classic"/>
                <a:ea typeface="Montserrat Classic"/>
                <a:cs typeface="Montserrat Classic"/>
                <a:sym typeface="Montserrat Classic"/>
              </a:rPr>
              <a:t>By: Hesham Elwakeel</a:t>
            </a:r>
          </a:p>
        </p:txBody>
      </p:sp>
      <p:sp>
        <p:nvSpPr>
          <p:cNvPr id="20" name="TextBox 20"/>
          <p:cNvSpPr txBox="1"/>
          <p:nvPr/>
        </p:nvSpPr>
        <p:spPr>
          <a:xfrm>
            <a:off x="1766883" y="2592716"/>
            <a:ext cx="5863789" cy="680021"/>
          </a:xfrm>
          <a:prstGeom prst="rect">
            <a:avLst/>
          </a:prstGeom>
        </p:spPr>
        <p:txBody>
          <a:bodyPr lIns="0" tIns="0" rIns="0" bIns="0" rtlCol="0" anchor="t">
            <a:spAutoFit/>
          </a:bodyPr>
          <a:lstStyle/>
          <a:p>
            <a:pPr marL="0" marR="0" lvl="0" indent="0" algn="l" defTabSz="914400" rtl="0" eaLnBrk="1" fontAlgn="auto" latinLnBrk="0" hangingPunct="1">
              <a:lnSpc>
                <a:spcPts val="5969"/>
              </a:lnSpc>
              <a:spcBef>
                <a:spcPts val="0"/>
              </a:spcBef>
              <a:spcAft>
                <a:spcPts val="0"/>
              </a:spcAft>
              <a:buClrTx/>
              <a:buSzTx/>
              <a:buFontTx/>
              <a:buNone/>
              <a:tabLst/>
              <a:defRPr/>
            </a:pPr>
            <a:r>
              <a:rPr kumimoji="0" lang="en-US" sz="2999" b="1" i="0" u="none" strike="noStrike" kern="1200" cap="none" spc="1385" normalizeH="0" baseline="0" noProof="0">
                <a:ln>
                  <a:noFill/>
                </a:ln>
                <a:solidFill>
                  <a:srgbClr val="3575FE"/>
                </a:solidFill>
                <a:effectLst/>
                <a:uLnTx/>
                <a:uFillTx/>
                <a:latin typeface="Montserrat Classic Bold"/>
                <a:ea typeface="Montserrat Classic Bold"/>
                <a:cs typeface="Montserrat Classic Bold"/>
                <a:sym typeface="Montserrat Classic Bold"/>
              </a:rPr>
              <a:t>PRESENTATION</a:t>
            </a:r>
          </a:p>
        </p:txBody>
      </p:sp>
      <p:sp>
        <p:nvSpPr>
          <p:cNvPr id="21" name="Freeform 21"/>
          <p:cNvSpPr/>
          <p:nvPr/>
        </p:nvSpPr>
        <p:spPr>
          <a:xfrm>
            <a:off x="16957709" y="882134"/>
            <a:ext cx="460336" cy="306699"/>
          </a:xfrm>
          <a:custGeom>
            <a:avLst/>
            <a:gdLst/>
            <a:ahLst/>
            <a:cxnLst/>
            <a:rect l="l" t="t" r="r" b="b"/>
            <a:pathLst>
              <a:path w="460336" h="306699">
                <a:moveTo>
                  <a:pt x="0" y="0"/>
                </a:moveTo>
                <a:lnTo>
                  <a:pt x="460336" y="0"/>
                </a:lnTo>
                <a:lnTo>
                  <a:pt x="460336" y="306700"/>
                </a:lnTo>
                <a:lnTo>
                  <a:pt x="0" y="3067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pic>
        <p:nvPicPr>
          <p:cNvPr id="22" name="Picture 2" descr="National Telelcommunication Institute">
            <a:extLst>
              <a:ext uri="{FF2B5EF4-FFF2-40B4-BE49-F238E27FC236}">
                <a16:creationId xmlns:a16="http://schemas.microsoft.com/office/drawing/2014/main" id="{D0C3C7E3-7462-C719-7A2A-54DA1D009AE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3141" y="223112"/>
            <a:ext cx="3084433" cy="1402333"/>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30">
            <a:extLst>
              <a:ext uri="{FF2B5EF4-FFF2-40B4-BE49-F238E27FC236}">
                <a16:creationId xmlns:a16="http://schemas.microsoft.com/office/drawing/2014/main" id="{67DC4308-9956-0B18-6F19-67CDDE7F3508}"/>
              </a:ext>
            </a:extLst>
          </p:cNvPr>
          <p:cNvSpPr/>
          <p:nvPr/>
        </p:nvSpPr>
        <p:spPr>
          <a:xfrm>
            <a:off x="14838234" y="305337"/>
            <a:ext cx="1268528" cy="1367267"/>
          </a:xfrm>
          <a:custGeom>
            <a:avLst/>
            <a:gdLst/>
            <a:ahLst/>
            <a:cxnLst/>
            <a:rect l="l" t="t" r="r" b="b"/>
            <a:pathLst>
              <a:path w="735128" h="833006">
                <a:moveTo>
                  <a:pt x="0" y="0"/>
                </a:moveTo>
                <a:lnTo>
                  <a:pt x="735129" y="0"/>
                </a:lnTo>
                <a:lnTo>
                  <a:pt x="735129" y="833006"/>
                </a:lnTo>
                <a:lnTo>
                  <a:pt x="0" y="83300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5" name="TextBox 5"/>
            <p:cNvSpPr txBox="1"/>
            <p:nvPr/>
          </p:nvSpPr>
          <p:spPr>
            <a:xfrm>
              <a:off x="0" y="9525"/>
              <a:ext cx="660400" cy="1815326"/>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2855622" y="-5125918"/>
            <a:ext cx="9410262" cy="941026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1" name="Group 21"/>
          <p:cNvGrpSpPr>
            <a:grpSpLocks noChangeAspect="1"/>
          </p:cNvGrpSpPr>
          <p:nvPr/>
        </p:nvGrpSpPr>
        <p:grpSpPr>
          <a:xfrm>
            <a:off x="8123963" y="1028700"/>
            <a:ext cx="3927915" cy="4059387"/>
            <a:chOff x="0" y="0"/>
            <a:chExt cx="6362700" cy="6575666"/>
          </a:xfrm>
        </p:grpSpPr>
        <p:sp>
          <p:nvSpPr>
            <p:cNvPr id="22" name="Freeform 22"/>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6"/>
              <a:stretch>
                <a:fillRect l="-27515" r="-27515"/>
              </a:stretch>
            </a:blipFill>
          </p:spPr>
        </p:sp>
      </p:grpSp>
      <p:sp>
        <p:nvSpPr>
          <p:cNvPr id="23" name="Freeform 23"/>
          <p:cNvSpPr/>
          <p:nvPr/>
        </p:nvSpPr>
        <p:spPr>
          <a:xfrm>
            <a:off x="1710712" y="8889937"/>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4" name="Group 24"/>
          <p:cNvGrpSpPr/>
          <p:nvPr/>
        </p:nvGrpSpPr>
        <p:grpSpPr>
          <a:xfrm>
            <a:off x="-1534045" y="9258250"/>
            <a:ext cx="2562745" cy="256274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Freeform 27"/>
          <p:cNvSpPr/>
          <p:nvPr/>
        </p:nvSpPr>
        <p:spPr>
          <a:xfrm>
            <a:off x="6810658" y="9071534"/>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sp>
        <p:nvSpPr>
          <p:cNvPr id="28" name="Freeform 28"/>
          <p:cNvSpPr/>
          <p:nvPr/>
        </p:nvSpPr>
        <p:spPr>
          <a:xfrm>
            <a:off x="16998721" y="2926418"/>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11">
              <a:alphaModFix amt="25000"/>
              <a:extLst>
                <a:ext uri="{96DAC541-7B7A-43D3-8B79-37D633B846F1}">
                  <asvg:svgBlip xmlns:asvg="http://schemas.microsoft.com/office/drawing/2016/SVG/main" r:embed="rId12"/>
                </a:ext>
              </a:extLst>
            </a:blip>
            <a:stretch>
              <a:fillRect/>
            </a:stretch>
          </a:blipFill>
        </p:spPr>
      </p:sp>
      <p:sp>
        <p:nvSpPr>
          <p:cNvPr id="29" name="Freeform 29"/>
          <p:cNvSpPr/>
          <p:nvPr/>
        </p:nvSpPr>
        <p:spPr>
          <a:xfrm>
            <a:off x="821619" y="2542728"/>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sp>
        <p:nvSpPr>
          <p:cNvPr id="30" name="Freeform 30"/>
          <p:cNvSpPr/>
          <p:nvPr/>
        </p:nvSpPr>
        <p:spPr>
          <a:xfrm>
            <a:off x="13648272" y="1612432"/>
            <a:ext cx="735128" cy="833006"/>
          </a:xfrm>
          <a:custGeom>
            <a:avLst/>
            <a:gdLst/>
            <a:ahLst/>
            <a:cxnLst/>
            <a:rect l="l" t="t" r="r" b="b"/>
            <a:pathLst>
              <a:path w="735128" h="833006">
                <a:moveTo>
                  <a:pt x="0" y="0"/>
                </a:moveTo>
                <a:lnTo>
                  <a:pt x="735129" y="0"/>
                </a:lnTo>
                <a:lnTo>
                  <a:pt x="735129" y="833006"/>
                </a:lnTo>
                <a:lnTo>
                  <a:pt x="0" y="83300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1" name="Freeform 31"/>
          <p:cNvSpPr/>
          <p:nvPr/>
        </p:nvSpPr>
        <p:spPr>
          <a:xfrm>
            <a:off x="9506610" y="5901118"/>
            <a:ext cx="1162622" cy="714484"/>
          </a:xfrm>
          <a:custGeom>
            <a:avLst/>
            <a:gdLst/>
            <a:ahLst/>
            <a:cxnLst/>
            <a:rect l="l" t="t" r="r" b="b"/>
            <a:pathLst>
              <a:path w="1162622" h="714484">
                <a:moveTo>
                  <a:pt x="0" y="0"/>
                </a:moveTo>
                <a:lnTo>
                  <a:pt x="1162622" y="0"/>
                </a:lnTo>
                <a:lnTo>
                  <a:pt x="1162622" y="714484"/>
                </a:lnTo>
                <a:lnTo>
                  <a:pt x="0" y="71448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3" name="TextBox 33"/>
          <p:cNvSpPr txBox="1"/>
          <p:nvPr/>
        </p:nvSpPr>
        <p:spPr>
          <a:xfrm>
            <a:off x="1384152" y="3559773"/>
            <a:ext cx="7022119" cy="1018612"/>
          </a:xfrm>
          <a:prstGeom prst="rect">
            <a:avLst/>
          </a:prstGeom>
        </p:spPr>
        <p:txBody>
          <a:bodyPr wrap="square" lIns="0" tIns="0" rIns="0" bIns="0" rtlCol="0" anchor="t">
            <a:spAutoFit/>
          </a:bodyPr>
          <a:lstStyle/>
          <a:p>
            <a:pPr marL="0" marR="0" lvl="0" indent="0" algn="l" defTabSz="914400" rtl="0" eaLnBrk="1" fontAlgn="auto" latinLnBrk="0" hangingPunct="1">
              <a:lnSpc>
                <a:spcPts val="6359"/>
              </a:lnSpc>
              <a:spcBef>
                <a:spcPts val="0"/>
              </a:spcBef>
              <a:spcAft>
                <a:spcPts val="0"/>
              </a:spcAft>
              <a:buClrTx/>
              <a:buSzTx/>
              <a:buFontTx/>
              <a:buNone/>
              <a:tabLst/>
              <a:defRPr/>
            </a:pPr>
            <a:r>
              <a:rPr kumimoji="0" lang="en-US" sz="13800"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rPr>
              <a:t>Data</a:t>
            </a:r>
            <a:endParaRPr kumimoji="0" lang="en-US" sz="8800"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endParaRPr>
          </a:p>
        </p:txBody>
      </p:sp>
      <p:sp>
        <p:nvSpPr>
          <p:cNvPr id="35" name="TextBox 35"/>
          <p:cNvSpPr txBox="1"/>
          <p:nvPr/>
        </p:nvSpPr>
        <p:spPr>
          <a:xfrm>
            <a:off x="8352051" y="7524397"/>
            <a:ext cx="3471740" cy="1123949"/>
          </a:xfrm>
          <a:prstGeom prst="rect">
            <a:avLst/>
          </a:prstGeom>
        </p:spPr>
        <p:txBody>
          <a:bodyPr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Montserrat"/>
                <a:ea typeface="Montserrat"/>
                <a:cs typeface="Montserrat"/>
                <a:sym typeface="Montserrat"/>
              </a:rPr>
              <a:t>Lorem ipsum dolor sit amet, consectetur adipiscing elit.</a:t>
            </a:r>
          </a:p>
        </p:txBody>
      </p:sp>
      <p:sp>
        <p:nvSpPr>
          <p:cNvPr id="37" name="TextBox 37"/>
          <p:cNvSpPr txBox="1"/>
          <p:nvPr/>
        </p:nvSpPr>
        <p:spPr>
          <a:xfrm>
            <a:off x="8166472" y="6920402"/>
            <a:ext cx="3842898" cy="361884"/>
          </a:xfrm>
          <a:prstGeom prst="rect">
            <a:avLst/>
          </a:prstGeom>
        </p:spPr>
        <p:txBody>
          <a:bodyPr lIns="0" tIns="0" rIns="0" bIns="0" rtlCol="0" anchor="t">
            <a:spAutoFit/>
          </a:bodyPr>
          <a:lstStyle/>
          <a:p>
            <a:pPr marL="0" marR="0" lvl="0" indent="0" algn="ctr" defTabSz="914400" rtl="0" eaLnBrk="1" fontAlgn="auto" latinLnBrk="0" hangingPunct="1">
              <a:lnSpc>
                <a:spcPts val="2999"/>
              </a:lnSpc>
              <a:spcBef>
                <a:spcPts val="0"/>
              </a:spcBef>
              <a:spcAft>
                <a:spcPts val="0"/>
              </a:spcAft>
              <a:buClrTx/>
              <a:buSzTx/>
              <a:buFontTx/>
              <a:buNone/>
              <a:tabLst/>
              <a:defRPr/>
            </a:pPr>
            <a:r>
              <a:rPr kumimoji="0" lang="en-US" sz="2499" b="1" i="0" u="none" strike="noStrike" kern="1200" cap="none" spc="0" normalizeH="0" baseline="0" noProof="0">
                <a:ln>
                  <a:noFill/>
                </a:ln>
                <a:solidFill>
                  <a:srgbClr val="FFFFFF"/>
                </a:solidFill>
                <a:effectLst/>
                <a:uLnTx/>
                <a:uFillTx/>
                <a:latin typeface="Montserrat Bold"/>
                <a:ea typeface="Montserrat Bold"/>
                <a:cs typeface="Montserrat Bold"/>
                <a:sym typeface="Montserrat Bold"/>
              </a:rPr>
              <a:t>Control Room</a:t>
            </a:r>
          </a:p>
        </p:txBody>
      </p:sp>
      <p:pic>
        <p:nvPicPr>
          <p:cNvPr id="2050" name="Picture 2" descr="Unlocking the Power of Effective Data Cleaning: Techniques, Benefits, and  Best Practices">
            <a:extLst>
              <a:ext uri="{FF2B5EF4-FFF2-40B4-BE49-F238E27FC236}">
                <a16:creationId xmlns:a16="http://schemas.microsoft.com/office/drawing/2014/main" id="{3CED6D2B-FD86-07D6-AF36-D1A849CE79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698030" y="4360039"/>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3">
            <a:extLst>
              <a:ext uri="{FF2B5EF4-FFF2-40B4-BE49-F238E27FC236}">
                <a16:creationId xmlns:a16="http://schemas.microsoft.com/office/drawing/2014/main" id="{787CEAC2-9742-D176-AAD2-38B9C0E9C7BD}"/>
              </a:ext>
            </a:extLst>
          </p:cNvPr>
          <p:cNvSpPr txBox="1"/>
          <p:nvPr/>
        </p:nvSpPr>
        <p:spPr>
          <a:xfrm>
            <a:off x="1327615" y="5613823"/>
            <a:ext cx="7561292" cy="1018612"/>
          </a:xfrm>
          <a:prstGeom prst="rect">
            <a:avLst/>
          </a:prstGeom>
        </p:spPr>
        <p:txBody>
          <a:bodyPr wrap="square" lIns="0" tIns="0" rIns="0" bIns="0" rtlCol="0" anchor="t">
            <a:spAutoFit/>
          </a:bodyPr>
          <a:lstStyle/>
          <a:p>
            <a:pPr marL="0" marR="0" lvl="0" indent="0" algn="l" defTabSz="914400" rtl="0" eaLnBrk="1" fontAlgn="auto" latinLnBrk="0" hangingPunct="1">
              <a:lnSpc>
                <a:spcPts val="6359"/>
              </a:lnSpc>
              <a:spcBef>
                <a:spcPts val="0"/>
              </a:spcBef>
              <a:spcAft>
                <a:spcPts val="0"/>
              </a:spcAft>
              <a:buClrTx/>
              <a:buSzTx/>
              <a:buFontTx/>
              <a:buNone/>
              <a:tabLst/>
              <a:defRPr/>
            </a:pPr>
            <a:r>
              <a:rPr kumimoji="0" lang="en-US" sz="13800"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rPr>
              <a:t>Cleaning</a:t>
            </a:r>
            <a:endParaRPr kumimoji="0" lang="en-US" sz="8800"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029379" y="3420172"/>
            <a:ext cx="11017748" cy="1101774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p:cNvGrpSpPr/>
          <p:nvPr/>
        </p:nvGrpSpPr>
        <p:grpSpPr>
          <a:xfrm rot="5400000">
            <a:off x="17167778" y="8306860"/>
            <a:ext cx="643831" cy="1902880"/>
            <a:chOff x="0" y="0"/>
            <a:chExt cx="660400" cy="1951851"/>
          </a:xfrm>
        </p:grpSpPr>
        <p:sp>
          <p:nvSpPr>
            <p:cNvPr id="7" name="Freeform 7"/>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193378"/>
            </a:solidFill>
          </p:spPr>
        </p:sp>
        <p:sp>
          <p:nvSpPr>
            <p:cNvPr id="8" name="TextBox 8"/>
            <p:cNvSpPr txBox="1"/>
            <p:nvPr/>
          </p:nvSpPr>
          <p:spPr>
            <a:xfrm>
              <a:off x="0" y="9525"/>
              <a:ext cx="660400" cy="1815326"/>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oup 9"/>
          <p:cNvGrpSpPr/>
          <p:nvPr/>
        </p:nvGrpSpPr>
        <p:grpSpPr>
          <a:xfrm>
            <a:off x="16538253" y="8936385"/>
            <a:ext cx="643732" cy="6437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p:cNvSpPr txBox="1"/>
            <p:nvPr/>
          </p:nvSpPr>
          <p:spPr>
            <a:xfrm>
              <a:off x="76200" y="85725"/>
              <a:ext cx="660400" cy="650875"/>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Freeform 12"/>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2211999" y="4212622"/>
            <a:ext cx="252546" cy="377564"/>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2166573" y="6095838"/>
            <a:ext cx="252546" cy="377564"/>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5" name="Group 15"/>
          <p:cNvGrpSpPr>
            <a:grpSpLocks noChangeAspect="1"/>
          </p:cNvGrpSpPr>
          <p:nvPr/>
        </p:nvGrpSpPr>
        <p:grpSpPr>
          <a:xfrm>
            <a:off x="11029379" y="1005477"/>
            <a:ext cx="6229921" cy="6438443"/>
            <a:chOff x="0" y="0"/>
            <a:chExt cx="6362700" cy="6575666"/>
          </a:xfrm>
        </p:grpSpPr>
        <p:sp>
          <p:nvSpPr>
            <p:cNvPr id="16" name="Freeform 16"/>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8"/>
              <a:stretch>
                <a:fillRect l="-27515" r="-27515"/>
              </a:stretch>
            </a:blipFill>
          </p:spPr>
        </p:sp>
      </p:grpSp>
      <p:grpSp>
        <p:nvGrpSpPr>
          <p:cNvPr id="17" name="Group 17"/>
          <p:cNvGrpSpPr/>
          <p:nvPr/>
        </p:nvGrpSpPr>
        <p:grpSpPr>
          <a:xfrm>
            <a:off x="9745664" y="4495940"/>
            <a:ext cx="4582632" cy="4762310"/>
            <a:chOff x="0" y="0"/>
            <a:chExt cx="812800" cy="844669"/>
          </a:xfrm>
        </p:grpSpPr>
        <p:sp>
          <p:nvSpPr>
            <p:cNvPr id="18" name="Freeform 18"/>
            <p:cNvSpPr/>
            <p:nvPr/>
          </p:nvSpPr>
          <p:spPr>
            <a:xfrm>
              <a:off x="0" y="0"/>
              <a:ext cx="812800" cy="844669"/>
            </a:xfrm>
            <a:custGeom>
              <a:avLst/>
              <a:gdLst/>
              <a:ahLst/>
              <a:cxnLst/>
              <a:rect l="l" t="t" r="r" b="b"/>
              <a:pathLst>
                <a:path w="812800" h="844669">
                  <a:moveTo>
                    <a:pt x="150357" y="0"/>
                  </a:moveTo>
                  <a:lnTo>
                    <a:pt x="662443" y="0"/>
                  </a:lnTo>
                  <a:cubicBezTo>
                    <a:pt x="745483" y="0"/>
                    <a:pt x="812800" y="67317"/>
                    <a:pt x="812800" y="150357"/>
                  </a:cubicBezTo>
                  <a:lnTo>
                    <a:pt x="812800" y="694312"/>
                  </a:lnTo>
                  <a:cubicBezTo>
                    <a:pt x="812800" y="734189"/>
                    <a:pt x="796959" y="772433"/>
                    <a:pt x="768761" y="800630"/>
                  </a:cubicBezTo>
                  <a:cubicBezTo>
                    <a:pt x="740564" y="828828"/>
                    <a:pt x="702320" y="844669"/>
                    <a:pt x="662443" y="844669"/>
                  </a:cubicBezTo>
                  <a:lnTo>
                    <a:pt x="150357" y="844669"/>
                  </a:lnTo>
                  <a:cubicBezTo>
                    <a:pt x="67317" y="844669"/>
                    <a:pt x="0" y="777352"/>
                    <a:pt x="0" y="694312"/>
                  </a:cubicBezTo>
                  <a:lnTo>
                    <a:pt x="0" y="150357"/>
                  </a:lnTo>
                  <a:cubicBezTo>
                    <a:pt x="0" y="67317"/>
                    <a:pt x="67317" y="0"/>
                    <a:pt x="150357" y="0"/>
                  </a:cubicBezTo>
                  <a:close/>
                </a:path>
              </a:pathLst>
            </a:custGeom>
            <a:solidFill>
              <a:srgbClr val="FFFFFF"/>
            </a:solidFill>
          </p:spPr>
        </p:sp>
        <p:sp>
          <p:nvSpPr>
            <p:cNvPr id="19" name="TextBox 19"/>
            <p:cNvSpPr txBox="1"/>
            <p:nvPr/>
          </p:nvSpPr>
          <p:spPr>
            <a:xfrm>
              <a:off x="0" y="9525"/>
              <a:ext cx="812800" cy="835144"/>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Freeform 22"/>
          <p:cNvSpPr/>
          <p:nvPr/>
        </p:nvSpPr>
        <p:spPr>
          <a:xfrm>
            <a:off x="2211999" y="3611147"/>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Freeform 23"/>
          <p:cNvSpPr/>
          <p:nvPr/>
        </p:nvSpPr>
        <p:spPr>
          <a:xfrm>
            <a:off x="845436" y="893638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11">
              <a:alphaModFix amt="25000"/>
              <a:extLst>
                <a:ext uri="{96DAC541-7B7A-43D3-8B79-37D633B846F1}">
                  <asvg:svgBlip xmlns:asvg="http://schemas.microsoft.com/office/drawing/2016/SVG/main" r:embed="rId12"/>
                </a:ext>
              </a:extLst>
            </a:blip>
            <a:stretch>
              <a:fillRect/>
            </a:stretch>
          </a:blipFill>
        </p:spPr>
      </p:sp>
      <p:sp>
        <p:nvSpPr>
          <p:cNvPr id="24" name="Freeform 24"/>
          <p:cNvSpPr/>
          <p:nvPr/>
        </p:nvSpPr>
        <p:spPr>
          <a:xfrm>
            <a:off x="9492666" y="807408"/>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11">
              <a:alphaModFix amt="25000"/>
              <a:extLst>
                <a:ext uri="{96DAC541-7B7A-43D3-8B79-37D633B846F1}">
                  <asvg:svgBlip xmlns:asvg="http://schemas.microsoft.com/office/drawing/2016/SVG/main" r:embed="rId12"/>
                </a:ext>
              </a:extLst>
            </a:blip>
            <a:stretch>
              <a:fillRect/>
            </a:stretch>
          </a:blipFill>
        </p:spPr>
      </p:sp>
      <p:grpSp>
        <p:nvGrpSpPr>
          <p:cNvPr id="25" name="Group 25"/>
          <p:cNvGrpSpPr/>
          <p:nvPr/>
        </p:nvGrpSpPr>
        <p:grpSpPr>
          <a:xfrm>
            <a:off x="10394977" y="2243130"/>
            <a:ext cx="1268804" cy="126880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Freeform 28"/>
          <p:cNvSpPr/>
          <p:nvPr/>
        </p:nvSpPr>
        <p:spPr>
          <a:xfrm>
            <a:off x="10600407" y="2638198"/>
            <a:ext cx="857943" cy="511646"/>
          </a:xfrm>
          <a:custGeom>
            <a:avLst/>
            <a:gdLst/>
            <a:ahLst/>
            <a:cxnLst/>
            <a:rect l="l" t="t" r="r" b="b"/>
            <a:pathLst>
              <a:path w="857943" h="511646">
                <a:moveTo>
                  <a:pt x="0" y="0"/>
                </a:moveTo>
                <a:lnTo>
                  <a:pt x="857943" y="0"/>
                </a:lnTo>
                <a:lnTo>
                  <a:pt x="857943" y="511646"/>
                </a:lnTo>
                <a:lnTo>
                  <a:pt x="0" y="51164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9" name="TextBox 29"/>
          <p:cNvSpPr txBox="1"/>
          <p:nvPr/>
        </p:nvSpPr>
        <p:spPr>
          <a:xfrm>
            <a:off x="2729769" y="4754390"/>
            <a:ext cx="6164618" cy="351891"/>
          </a:xfrm>
          <a:prstGeom prst="rect">
            <a:avLst/>
          </a:prstGeom>
        </p:spPr>
        <p:txBody>
          <a:bodyPr lIns="0" tIns="0" rIns="0" bIns="0" rtlCol="0" anchor="t">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ontserrat"/>
                <a:ea typeface="Montserrat"/>
                <a:cs typeface="Montserrat"/>
                <a:sym typeface="Montserrat"/>
              </a:rPr>
              <a:t>Column EX: (Billing Amount, Age)</a:t>
            </a:r>
          </a:p>
        </p:txBody>
      </p:sp>
      <p:sp>
        <p:nvSpPr>
          <p:cNvPr id="31" name="TextBox 31"/>
          <p:cNvSpPr txBox="1"/>
          <p:nvPr/>
        </p:nvSpPr>
        <p:spPr>
          <a:xfrm>
            <a:off x="2748203" y="6791536"/>
            <a:ext cx="6164618" cy="351891"/>
          </a:xfrm>
          <a:prstGeom prst="rect">
            <a:avLst/>
          </a:prstGeom>
        </p:spPr>
        <p:txBody>
          <a:bodyPr lIns="0" tIns="0" rIns="0" bIns="0" rtlCol="0" anchor="t">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ontserrat"/>
                <a:ea typeface="Montserrat"/>
                <a:cs typeface="Montserrat"/>
                <a:sym typeface="Montserrat"/>
              </a:rPr>
              <a:t>Column EX: (patients, </a:t>
            </a:r>
            <a:r>
              <a:rPr kumimoji="0" lang="en-GB" sz="2000" b="0" i="0" u="none" strike="noStrike" kern="1200" cap="none" spc="0" normalizeH="0" baseline="0" noProof="0" dirty="0">
                <a:ln>
                  <a:noFill/>
                </a:ln>
                <a:solidFill>
                  <a:srgbClr val="000000"/>
                </a:solidFill>
                <a:effectLst/>
                <a:uLnTx/>
                <a:uFillTx/>
                <a:latin typeface="Montserrat"/>
                <a:ea typeface="Montserrat"/>
                <a:cs typeface="Montserrat"/>
                <a:sym typeface="Montserrat"/>
              </a:rPr>
              <a:t>Hospital</a:t>
            </a:r>
            <a:r>
              <a:rPr kumimoji="0" lang="en-US" sz="2000" b="0" i="0" u="none" strike="noStrike" kern="1200" cap="none" spc="0" normalizeH="0" baseline="0" noProof="0" dirty="0">
                <a:ln>
                  <a:noFill/>
                </a:ln>
                <a:solidFill>
                  <a:srgbClr val="000000"/>
                </a:solidFill>
                <a:effectLst/>
                <a:uLnTx/>
                <a:uFillTx/>
                <a:latin typeface="Montserrat"/>
                <a:ea typeface="Montserrat"/>
                <a:cs typeface="Montserrat"/>
                <a:sym typeface="Montserrat"/>
              </a:rPr>
              <a:t>)</a:t>
            </a:r>
          </a:p>
        </p:txBody>
      </p:sp>
      <p:sp>
        <p:nvSpPr>
          <p:cNvPr id="32" name="TextBox 32"/>
          <p:cNvSpPr txBox="1"/>
          <p:nvPr/>
        </p:nvSpPr>
        <p:spPr>
          <a:xfrm>
            <a:off x="2748203" y="4341653"/>
            <a:ext cx="7765724" cy="367216"/>
          </a:xfrm>
          <a:prstGeom prst="rect">
            <a:avLst/>
          </a:prstGeom>
        </p:spPr>
        <p:txBody>
          <a:bodyPr wrap="square" lIns="0" tIns="0" rIns="0" bIns="0" rtlCol="0" anchor="t">
            <a:spAutoFit/>
          </a:bodyPr>
          <a:lstStyle/>
          <a:p>
            <a:pPr marL="0" marR="0" lvl="0" indent="0" algn="l" defTabSz="914400" rtl="0" eaLnBrk="1" fontAlgn="auto" latinLnBrk="0" hangingPunct="1">
              <a:lnSpc>
                <a:spcPts val="2499"/>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193378"/>
                </a:solidFill>
                <a:effectLst/>
                <a:uLnTx/>
                <a:uFillTx/>
                <a:latin typeface="Montserrat Bold"/>
                <a:ea typeface="Montserrat Bold"/>
                <a:cs typeface="Montserrat Bold"/>
                <a:sym typeface="Montserrat Bold"/>
              </a:rPr>
              <a:t>Handling </a:t>
            </a:r>
            <a:r>
              <a:rPr kumimoji="0" lang="en-GB" sz="4000" b="1" i="0" u="none" strike="noStrike" kern="1200" cap="none" spc="0" normalizeH="0" baseline="0" noProof="0" dirty="0">
                <a:ln>
                  <a:noFill/>
                </a:ln>
                <a:solidFill>
                  <a:srgbClr val="193378"/>
                </a:solidFill>
                <a:effectLst/>
                <a:uLnTx/>
                <a:uFillTx/>
                <a:latin typeface="Montserrat Bold"/>
                <a:ea typeface="Montserrat Bold"/>
                <a:cs typeface="Montserrat Bold"/>
                <a:sym typeface="Montserrat Bold"/>
              </a:rPr>
              <a:t>outliers</a:t>
            </a:r>
            <a:r>
              <a:rPr kumimoji="0" lang="en-US" sz="4000" b="1" i="0" u="none" strike="noStrike" kern="1200" cap="none" spc="0" normalizeH="0" baseline="0" noProof="0" dirty="0">
                <a:ln>
                  <a:noFill/>
                </a:ln>
                <a:solidFill>
                  <a:srgbClr val="193378"/>
                </a:solidFill>
                <a:effectLst/>
                <a:uLnTx/>
                <a:uFillTx/>
                <a:latin typeface="Montserrat Bold"/>
                <a:ea typeface="Montserrat Bold"/>
                <a:cs typeface="Montserrat Bold"/>
                <a:sym typeface="Montserrat Bold"/>
              </a:rPr>
              <a:t> and Nulls</a:t>
            </a:r>
          </a:p>
        </p:txBody>
      </p:sp>
      <p:sp>
        <p:nvSpPr>
          <p:cNvPr id="33" name="TextBox 33"/>
          <p:cNvSpPr txBox="1"/>
          <p:nvPr/>
        </p:nvSpPr>
        <p:spPr>
          <a:xfrm>
            <a:off x="2748536" y="6095838"/>
            <a:ext cx="5964547" cy="463397"/>
          </a:xfrm>
          <a:prstGeom prst="rect">
            <a:avLst/>
          </a:prstGeom>
        </p:spPr>
        <p:txBody>
          <a:bodyPr wrap="square"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193378"/>
                </a:solidFill>
                <a:effectLst/>
                <a:uLnTx/>
                <a:uFillTx/>
                <a:latin typeface="Montserrat Bold"/>
                <a:ea typeface="Montserrat Bold"/>
                <a:cs typeface="Montserrat Bold"/>
                <a:sym typeface="Montserrat Bold"/>
              </a:rPr>
              <a:t>Removing </a:t>
            </a:r>
            <a:r>
              <a:rPr kumimoji="0" lang="en-GB" sz="4000" b="1" i="0" u="none" strike="noStrike" kern="1200" cap="none" spc="0" normalizeH="0" baseline="0" noProof="0" dirty="0">
                <a:ln>
                  <a:noFill/>
                </a:ln>
                <a:solidFill>
                  <a:srgbClr val="193378"/>
                </a:solidFill>
                <a:effectLst/>
                <a:uLnTx/>
                <a:uFillTx/>
                <a:latin typeface="Montserrat Bold"/>
                <a:ea typeface="Montserrat Bold"/>
                <a:cs typeface="Montserrat Bold"/>
                <a:sym typeface="Montserrat Bold"/>
              </a:rPr>
              <a:t>Duplicates </a:t>
            </a:r>
            <a:endParaRPr kumimoji="0" lang="en-US" sz="4000" b="1" i="0" u="none" strike="noStrike" kern="1200" cap="none" spc="0" normalizeH="0" baseline="0" noProof="0" dirty="0">
              <a:ln>
                <a:noFill/>
              </a:ln>
              <a:solidFill>
                <a:srgbClr val="193378"/>
              </a:solidFill>
              <a:effectLst/>
              <a:uLnTx/>
              <a:uFillTx/>
              <a:latin typeface="Montserrat Bold"/>
              <a:ea typeface="Montserrat Bold"/>
              <a:cs typeface="Montserrat Bold"/>
              <a:sym typeface="Montserrat Bold"/>
            </a:endParaRPr>
          </a:p>
        </p:txBody>
      </p:sp>
      <p:sp>
        <p:nvSpPr>
          <p:cNvPr id="34" name="TextBox 34"/>
          <p:cNvSpPr txBox="1"/>
          <p:nvPr/>
        </p:nvSpPr>
        <p:spPr>
          <a:xfrm>
            <a:off x="2211999" y="2319330"/>
            <a:ext cx="5131990" cy="830514"/>
          </a:xfrm>
          <a:prstGeom prst="rect">
            <a:avLst/>
          </a:prstGeom>
        </p:spPr>
        <p:txBody>
          <a:bodyPr lIns="0" tIns="0" rIns="0" bIns="0" rtlCol="0" anchor="t">
            <a:spAutoFit/>
          </a:bodyPr>
          <a:lstStyle/>
          <a:p>
            <a:pPr marL="0" marR="0" lvl="0" indent="0" algn="l" defTabSz="914400" rtl="0" eaLnBrk="1" fontAlgn="auto" latinLnBrk="0" hangingPunct="1">
              <a:lnSpc>
                <a:spcPts val="6359"/>
              </a:lnSpc>
              <a:spcBef>
                <a:spcPts val="0"/>
              </a:spcBef>
              <a:spcAft>
                <a:spcPts val="0"/>
              </a:spcAft>
              <a:buClrTx/>
              <a:buSzTx/>
              <a:buFontTx/>
              <a:buNone/>
              <a:tabLst/>
              <a:defRPr/>
            </a:pPr>
            <a:r>
              <a:rPr kumimoji="0" lang="en-US" sz="5999"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rPr>
              <a:t>Data Cleaning</a:t>
            </a:r>
          </a:p>
        </p:txBody>
      </p:sp>
      <p:sp>
        <p:nvSpPr>
          <p:cNvPr id="35" name="TextBox 29">
            <a:extLst>
              <a:ext uri="{FF2B5EF4-FFF2-40B4-BE49-F238E27FC236}">
                <a16:creationId xmlns:a16="http://schemas.microsoft.com/office/drawing/2014/main" id="{812BD535-2E1D-5A50-19CB-E56C552A2696}"/>
              </a:ext>
            </a:extLst>
          </p:cNvPr>
          <p:cNvSpPr txBox="1"/>
          <p:nvPr/>
        </p:nvSpPr>
        <p:spPr>
          <a:xfrm>
            <a:off x="2729769" y="5128376"/>
            <a:ext cx="6164618" cy="351891"/>
          </a:xfrm>
          <a:prstGeom prst="rect">
            <a:avLst/>
          </a:prstGeom>
        </p:spPr>
        <p:txBody>
          <a:bodyPr lIns="0" tIns="0" rIns="0" bIns="0" rtlCol="0" anchor="t">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ontserrat"/>
                <a:ea typeface="Montserrat"/>
                <a:cs typeface="Montserrat"/>
                <a:sym typeface="Montserrat"/>
              </a:rPr>
              <a:t>To handle that I used (Averages, Mode and IQR )</a:t>
            </a:r>
          </a:p>
        </p:txBody>
      </p:sp>
      <p:sp>
        <p:nvSpPr>
          <p:cNvPr id="36" name="TextBox 33">
            <a:extLst>
              <a:ext uri="{FF2B5EF4-FFF2-40B4-BE49-F238E27FC236}">
                <a16:creationId xmlns:a16="http://schemas.microsoft.com/office/drawing/2014/main" id="{EFC72E42-E27E-8AD5-AC26-A299A3D8146F}"/>
              </a:ext>
            </a:extLst>
          </p:cNvPr>
          <p:cNvSpPr txBox="1"/>
          <p:nvPr/>
        </p:nvSpPr>
        <p:spPr>
          <a:xfrm>
            <a:off x="2717895" y="7800040"/>
            <a:ext cx="5964547" cy="463397"/>
          </a:xfrm>
          <a:prstGeom prst="rect">
            <a:avLst/>
          </a:prstGeom>
        </p:spPr>
        <p:txBody>
          <a:bodyPr wrap="square" lIns="0" tIns="0" rIns="0" bIns="0" rtlCol="0" anchor="t">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193378"/>
                </a:solidFill>
                <a:effectLst/>
                <a:uLnTx/>
                <a:uFillTx/>
                <a:latin typeface="Montserrat Bold"/>
                <a:ea typeface="Montserrat Bold"/>
                <a:cs typeface="Montserrat Bold"/>
                <a:sym typeface="Montserrat Bold"/>
              </a:rPr>
              <a:t>Feature Engineering </a:t>
            </a:r>
            <a:endParaRPr kumimoji="0" lang="en-US" sz="4000" b="1" i="0" u="none" strike="noStrike" kern="1200" cap="none" spc="0" normalizeH="0" baseline="0" noProof="0" dirty="0">
              <a:ln>
                <a:noFill/>
              </a:ln>
              <a:solidFill>
                <a:srgbClr val="193378"/>
              </a:solidFill>
              <a:effectLst/>
              <a:uLnTx/>
              <a:uFillTx/>
              <a:latin typeface="Montserrat Bold"/>
              <a:ea typeface="Montserrat Bold"/>
              <a:cs typeface="Montserrat Bold"/>
              <a:sym typeface="Montserrat Bold"/>
            </a:endParaRPr>
          </a:p>
        </p:txBody>
      </p:sp>
      <p:sp>
        <p:nvSpPr>
          <p:cNvPr id="37" name="Freeform 14">
            <a:extLst>
              <a:ext uri="{FF2B5EF4-FFF2-40B4-BE49-F238E27FC236}">
                <a16:creationId xmlns:a16="http://schemas.microsoft.com/office/drawing/2014/main" id="{B00CFC48-422A-5EAA-9DBC-6B672374E294}"/>
              </a:ext>
            </a:extLst>
          </p:cNvPr>
          <p:cNvSpPr/>
          <p:nvPr/>
        </p:nvSpPr>
        <p:spPr>
          <a:xfrm>
            <a:off x="2166573" y="7778888"/>
            <a:ext cx="252546" cy="377564"/>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8" name="TextBox 31">
            <a:extLst>
              <a:ext uri="{FF2B5EF4-FFF2-40B4-BE49-F238E27FC236}">
                <a16:creationId xmlns:a16="http://schemas.microsoft.com/office/drawing/2014/main" id="{73146E2E-5451-CD7A-84B1-CB4387CD9242}"/>
              </a:ext>
            </a:extLst>
          </p:cNvPr>
          <p:cNvSpPr txBox="1"/>
          <p:nvPr/>
        </p:nvSpPr>
        <p:spPr>
          <a:xfrm>
            <a:off x="2748203" y="8469454"/>
            <a:ext cx="6164618" cy="351891"/>
          </a:xfrm>
          <a:prstGeom prst="rect">
            <a:avLst/>
          </a:prstGeom>
        </p:spPr>
        <p:txBody>
          <a:bodyPr lIns="0" tIns="0" rIns="0" bIns="0" rtlCol="0" anchor="t">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ontserrat"/>
                <a:ea typeface="Montserrat"/>
                <a:cs typeface="Montserrat"/>
                <a:sym typeface="Montserrat"/>
              </a:rPr>
              <a:t>Column EX: (patients, </a:t>
            </a:r>
            <a:r>
              <a:rPr kumimoji="0" lang="en-GB" sz="2000" b="0" i="0" u="none" strike="noStrike" kern="1200" cap="none" spc="0" normalizeH="0" baseline="0" noProof="0" dirty="0">
                <a:ln>
                  <a:noFill/>
                </a:ln>
                <a:solidFill>
                  <a:srgbClr val="000000"/>
                </a:solidFill>
                <a:effectLst/>
                <a:uLnTx/>
                <a:uFillTx/>
                <a:latin typeface="Montserrat"/>
                <a:ea typeface="Montserrat"/>
                <a:cs typeface="Montserrat"/>
                <a:sym typeface="Montserrat"/>
              </a:rPr>
              <a:t>Date</a:t>
            </a:r>
            <a:r>
              <a:rPr kumimoji="0" lang="en-US" sz="2000" b="0" i="0" u="none" strike="noStrike" kern="1200" cap="none" spc="0" normalizeH="0" baseline="0" noProof="0" dirty="0">
                <a:ln>
                  <a:noFill/>
                </a:ln>
                <a:solidFill>
                  <a:srgbClr val="000000"/>
                </a:solidFill>
                <a:effectLst/>
                <a:uLnTx/>
                <a:uFillTx/>
                <a:latin typeface="Montserrat"/>
                <a:ea typeface="Montserrat"/>
                <a:cs typeface="Montserrat"/>
                <a:sym typeface="Montserrat"/>
              </a:rPr>
              <a:t>)</a:t>
            </a:r>
          </a:p>
        </p:txBody>
      </p:sp>
      <p:sp>
        <p:nvSpPr>
          <p:cNvPr id="39" name="TextBox 31">
            <a:extLst>
              <a:ext uri="{FF2B5EF4-FFF2-40B4-BE49-F238E27FC236}">
                <a16:creationId xmlns:a16="http://schemas.microsoft.com/office/drawing/2014/main" id="{4E37345D-4F74-B674-1FAF-822DB68E0F82}"/>
              </a:ext>
            </a:extLst>
          </p:cNvPr>
          <p:cNvSpPr txBox="1"/>
          <p:nvPr/>
        </p:nvSpPr>
        <p:spPr>
          <a:xfrm>
            <a:off x="2729769" y="8941278"/>
            <a:ext cx="6164618" cy="351891"/>
          </a:xfrm>
          <a:prstGeom prst="rect">
            <a:avLst/>
          </a:prstGeom>
        </p:spPr>
        <p:txBody>
          <a:bodyPr lIns="0" tIns="0" rIns="0" bIns="0" rtlCol="0" anchor="t">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Montserrat"/>
                <a:ea typeface="Montserrat"/>
                <a:cs typeface="Montserrat"/>
                <a:sym typeface="Montserrat"/>
              </a:rPr>
              <a:t>The date is divided into months only.</a:t>
            </a:r>
            <a:endParaRPr kumimoji="0" lang="en-US" sz="2000" b="0" i="0" u="none" strike="noStrike" kern="1200" cap="none" spc="0" normalizeH="0" baseline="0" noProof="0" dirty="0">
              <a:ln>
                <a:noFill/>
              </a:ln>
              <a:solidFill>
                <a:srgbClr val="000000"/>
              </a:solidFill>
              <a:effectLst/>
              <a:uLnTx/>
              <a:uFillTx/>
              <a:latin typeface="Montserrat"/>
              <a:ea typeface="Montserrat"/>
              <a:cs typeface="Montserrat"/>
              <a:sym typeface="Montserrat"/>
            </a:endParaRPr>
          </a:p>
        </p:txBody>
      </p:sp>
      <p:pic>
        <p:nvPicPr>
          <p:cNvPr id="40" name="Picture 39" descr="A yellow and blue brush&#10;&#10;Description automatically generated">
            <a:extLst>
              <a:ext uri="{FF2B5EF4-FFF2-40B4-BE49-F238E27FC236}">
                <a16:creationId xmlns:a16="http://schemas.microsoft.com/office/drawing/2014/main" id="{383979A6-FB83-52C6-F19C-1C0FD2F9CF2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957609" y="4707751"/>
            <a:ext cx="4267517" cy="42675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029379" y="3420172"/>
            <a:ext cx="11017748" cy="1101774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p:cNvGrpSpPr/>
          <p:nvPr/>
        </p:nvGrpSpPr>
        <p:grpSpPr>
          <a:xfrm rot="5400000">
            <a:off x="17167778" y="8306860"/>
            <a:ext cx="643831" cy="1902880"/>
            <a:chOff x="0" y="0"/>
            <a:chExt cx="660400" cy="1951851"/>
          </a:xfrm>
        </p:grpSpPr>
        <p:sp>
          <p:nvSpPr>
            <p:cNvPr id="7" name="Freeform 7"/>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193378"/>
            </a:solidFill>
          </p:spPr>
        </p:sp>
        <p:sp>
          <p:nvSpPr>
            <p:cNvPr id="8" name="TextBox 8"/>
            <p:cNvSpPr txBox="1"/>
            <p:nvPr/>
          </p:nvSpPr>
          <p:spPr>
            <a:xfrm>
              <a:off x="0" y="9525"/>
              <a:ext cx="660400" cy="1815326"/>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oup 9"/>
          <p:cNvGrpSpPr/>
          <p:nvPr/>
        </p:nvGrpSpPr>
        <p:grpSpPr>
          <a:xfrm>
            <a:off x="16538253" y="8936385"/>
            <a:ext cx="643732" cy="6437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p:cNvSpPr txBox="1"/>
            <p:nvPr/>
          </p:nvSpPr>
          <p:spPr>
            <a:xfrm>
              <a:off x="76200" y="85725"/>
              <a:ext cx="660400" cy="650875"/>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Freeform 12"/>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7" name="Group 17"/>
          <p:cNvGrpSpPr/>
          <p:nvPr/>
        </p:nvGrpSpPr>
        <p:grpSpPr>
          <a:xfrm>
            <a:off x="9745664" y="4495940"/>
            <a:ext cx="4582632" cy="4762310"/>
            <a:chOff x="0" y="0"/>
            <a:chExt cx="812800" cy="844669"/>
          </a:xfrm>
        </p:grpSpPr>
        <p:sp>
          <p:nvSpPr>
            <p:cNvPr id="18" name="Freeform 18"/>
            <p:cNvSpPr/>
            <p:nvPr/>
          </p:nvSpPr>
          <p:spPr>
            <a:xfrm>
              <a:off x="0" y="0"/>
              <a:ext cx="812800" cy="844669"/>
            </a:xfrm>
            <a:custGeom>
              <a:avLst/>
              <a:gdLst/>
              <a:ahLst/>
              <a:cxnLst/>
              <a:rect l="l" t="t" r="r" b="b"/>
              <a:pathLst>
                <a:path w="812800" h="844669">
                  <a:moveTo>
                    <a:pt x="150357" y="0"/>
                  </a:moveTo>
                  <a:lnTo>
                    <a:pt x="662443" y="0"/>
                  </a:lnTo>
                  <a:cubicBezTo>
                    <a:pt x="745483" y="0"/>
                    <a:pt x="812800" y="67317"/>
                    <a:pt x="812800" y="150357"/>
                  </a:cubicBezTo>
                  <a:lnTo>
                    <a:pt x="812800" y="694312"/>
                  </a:lnTo>
                  <a:cubicBezTo>
                    <a:pt x="812800" y="734189"/>
                    <a:pt x="796959" y="772433"/>
                    <a:pt x="768761" y="800630"/>
                  </a:cubicBezTo>
                  <a:cubicBezTo>
                    <a:pt x="740564" y="828828"/>
                    <a:pt x="702320" y="844669"/>
                    <a:pt x="662443" y="844669"/>
                  </a:cubicBezTo>
                  <a:lnTo>
                    <a:pt x="150357" y="844669"/>
                  </a:lnTo>
                  <a:cubicBezTo>
                    <a:pt x="67317" y="844669"/>
                    <a:pt x="0" y="777352"/>
                    <a:pt x="0" y="694312"/>
                  </a:cubicBezTo>
                  <a:lnTo>
                    <a:pt x="0" y="150357"/>
                  </a:lnTo>
                  <a:cubicBezTo>
                    <a:pt x="0" y="67317"/>
                    <a:pt x="67317" y="0"/>
                    <a:pt x="150357" y="0"/>
                  </a:cubicBezTo>
                  <a:close/>
                </a:path>
              </a:pathLst>
            </a:custGeom>
            <a:solidFill>
              <a:srgbClr val="FFFFFF"/>
            </a:solidFill>
          </p:spPr>
        </p:sp>
        <p:sp>
          <p:nvSpPr>
            <p:cNvPr id="19" name="TextBox 19"/>
            <p:cNvSpPr txBox="1"/>
            <p:nvPr/>
          </p:nvSpPr>
          <p:spPr>
            <a:xfrm>
              <a:off x="0" y="9525"/>
              <a:ext cx="812800" cy="835144"/>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Freeform 22"/>
          <p:cNvSpPr/>
          <p:nvPr/>
        </p:nvSpPr>
        <p:spPr>
          <a:xfrm>
            <a:off x="17126499" y="445695"/>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845436" y="893638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sp>
        <p:nvSpPr>
          <p:cNvPr id="24" name="Freeform 24"/>
          <p:cNvSpPr/>
          <p:nvPr/>
        </p:nvSpPr>
        <p:spPr>
          <a:xfrm>
            <a:off x="8248750" y="524581"/>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grpSp>
        <p:nvGrpSpPr>
          <p:cNvPr id="25" name="Group 25"/>
          <p:cNvGrpSpPr/>
          <p:nvPr/>
        </p:nvGrpSpPr>
        <p:grpSpPr>
          <a:xfrm>
            <a:off x="13693893" y="445695"/>
            <a:ext cx="1268804" cy="126880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Freeform 28"/>
          <p:cNvSpPr/>
          <p:nvPr/>
        </p:nvSpPr>
        <p:spPr>
          <a:xfrm>
            <a:off x="13899324" y="734519"/>
            <a:ext cx="857943" cy="511646"/>
          </a:xfrm>
          <a:custGeom>
            <a:avLst/>
            <a:gdLst/>
            <a:ahLst/>
            <a:cxnLst/>
            <a:rect l="l" t="t" r="r" b="b"/>
            <a:pathLst>
              <a:path w="857943" h="511646">
                <a:moveTo>
                  <a:pt x="0" y="0"/>
                </a:moveTo>
                <a:lnTo>
                  <a:pt x="857943" y="0"/>
                </a:lnTo>
                <a:lnTo>
                  <a:pt x="857943" y="511646"/>
                </a:lnTo>
                <a:lnTo>
                  <a:pt x="0" y="5116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4" name="TextBox 34"/>
          <p:cNvSpPr txBox="1"/>
          <p:nvPr/>
        </p:nvSpPr>
        <p:spPr>
          <a:xfrm>
            <a:off x="1184444" y="1488217"/>
            <a:ext cx="8145557" cy="1641475"/>
          </a:xfrm>
          <a:prstGeom prst="rect">
            <a:avLst/>
          </a:prstGeom>
        </p:spPr>
        <p:txBody>
          <a:bodyPr wrap="square" lIns="0" tIns="0" rIns="0" bIns="0" rtlCol="0" anchor="t">
            <a:spAutoFit/>
          </a:bodyPr>
          <a:lstStyle/>
          <a:p>
            <a:pPr marL="0" marR="0" lvl="0" indent="0" algn="l" defTabSz="914400" rtl="0" eaLnBrk="1" fontAlgn="auto" latinLnBrk="0" hangingPunct="1">
              <a:lnSpc>
                <a:spcPts val="6359"/>
              </a:lnSpc>
              <a:spcBef>
                <a:spcPts val="0"/>
              </a:spcBef>
              <a:spcAft>
                <a:spcPts val="0"/>
              </a:spcAft>
              <a:buClrTx/>
              <a:buSzTx/>
              <a:buFontTx/>
              <a:buNone/>
              <a:tabLst/>
              <a:defRPr/>
            </a:pPr>
            <a:r>
              <a:rPr kumimoji="0" lang="en-US" sz="5999"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rPr>
              <a:t>Average Age of Patients</a:t>
            </a:r>
          </a:p>
        </p:txBody>
      </p:sp>
      <p:grpSp>
        <p:nvGrpSpPr>
          <p:cNvPr id="35" name="Group 9">
            <a:extLst>
              <a:ext uri="{FF2B5EF4-FFF2-40B4-BE49-F238E27FC236}">
                <a16:creationId xmlns:a16="http://schemas.microsoft.com/office/drawing/2014/main" id="{9535E544-4A1A-7107-DF11-BA56862D0C02}"/>
              </a:ext>
            </a:extLst>
          </p:cNvPr>
          <p:cNvGrpSpPr/>
          <p:nvPr/>
        </p:nvGrpSpPr>
        <p:grpSpPr>
          <a:xfrm>
            <a:off x="9330001" y="1943848"/>
            <a:ext cx="7022576" cy="7647804"/>
            <a:chOff x="0" y="0"/>
            <a:chExt cx="1114092" cy="1315028"/>
          </a:xfrm>
        </p:grpSpPr>
        <p:sp>
          <p:nvSpPr>
            <p:cNvPr id="36" name="Freeform 10">
              <a:extLst>
                <a:ext uri="{FF2B5EF4-FFF2-40B4-BE49-F238E27FC236}">
                  <a16:creationId xmlns:a16="http://schemas.microsoft.com/office/drawing/2014/main" id="{304188F2-FB7B-8F64-4452-82A9B5B55480}"/>
                </a:ext>
              </a:extLst>
            </p:cNvPr>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12"/>
              <a:stretch>
                <a:fillRect l="-21345" r="-55818"/>
              </a:stretch>
            </a:blipFill>
          </p:spPr>
        </p:sp>
      </p:grpSp>
      <p:pic>
        <p:nvPicPr>
          <p:cNvPr id="38" name="Picture 37" descr="A graph with a rectangle&#10;&#10;Description automatically generated">
            <a:extLst>
              <a:ext uri="{FF2B5EF4-FFF2-40B4-BE49-F238E27FC236}">
                <a16:creationId xmlns:a16="http://schemas.microsoft.com/office/drawing/2014/main" id="{3CB4D38C-3E59-F14F-FE66-CE835534414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1151" y="3591855"/>
            <a:ext cx="8934428" cy="54266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029379" y="3420172"/>
            <a:ext cx="11017748" cy="1101774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p:cNvGrpSpPr/>
          <p:nvPr/>
        </p:nvGrpSpPr>
        <p:grpSpPr>
          <a:xfrm rot="5400000">
            <a:off x="17167778" y="8306860"/>
            <a:ext cx="643831" cy="1902880"/>
            <a:chOff x="0" y="0"/>
            <a:chExt cx="660400" cy="1951851"/>
          </a:xfrm>
        </p:grpSpPr>
        <p:sp>
          <p:nvSpPr>
            <p:cNvPr id="7" name="Freeform 7"/>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193378"/>
            </a:solidFill>
          </p:spPr>
        </p:sp>
        <p:sp>
          <p:nvSpPr>
            <p:cNvPr id="8" name="TextBox 8"/>
            <p:cNvSpPr txBox="1"/>
            <p:nvPr/>
          </p:nvSpPr>
          <p:spPr>
            <a:xfrm>
              <a:off x="0" y="9525"/>
              <a:ext cx="660400" cy="1815326"/>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oup 9"/>
          <p:cNvGrpSpPr/>
          <p:nvPr/>
        </p:nvGrpSpPr>
        <p:grpSpPr>
          <a:xfrm>
            <a:off x="16538253" y="8936385"/>
            <a:ext cx="643732" cy="6437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p:cNvSpPr txBox="1"/>
            <p:nvPr/>
          </p:nvSpPr>
          <p:spPr>
            <a:xfrm>
              <a:off x="76200" y="85725"/>
              <a:ext cx="660400" cy="650875"/>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Freeform 12"/>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a:grpSpLocks noChangeAspect="1"/>
          </p:cNvGrpSpPr>
          <p:nvPr/>
        </p:nvGrpSpPr>
        <p:grpSpPr>
          <a:xfrm>
            <a:off x="11029379" y="1005477"/>
            <a:ext cx="6229921" cy="6438443"/>
            <a:chOff x="0" y="0"/>
            <a:chExt cx="6362700" cy="6575666"/>
          </a:xfrm>
        </p:grpSpPr>
        <p:sp>
          <p:nvSpPr>
            <p:cNvPr id="16" name="Freeform 16"/>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6"/>
              <a:stretch>
                <a:fillRect l="-27515" r="-27515"/>
              </a:stretch>
            </a:blipFill>
          </p:spPr>
        </p:sp>
      </p:grpSp>
      <p:grpSp>
        <p:nvGrpSpPr>
          <p:cNvPr id="17" name="Group 17"/>
          <p:cNvGrpSpPr/>
          <p:nvPr/>
        </p:nvGrpSpPr>
        <p:grpSpPr>
          <a:xfrm>
            <a:off x="9745664" y="4495940"/>
            <a:ext cx="4582632" cy="4762310"/>
            <a:chOff x="0" y="0"/>
            <a:chExt cx="812800" cy="844669"/>
          </a:xfrm>
        </p:grpSpPr>
        <p:sp>
          <p:nvSpPr>
            <p:cNvPr id="18" name="Freeform 18"/>
            <p:cNvSpPr/>
            <p:nvPr/>
          </p:nvSpPr>
          <p:spPr>
            <a:xfrm>
              <a:off x="0" y="0"/>
              <a:ext cx="812800" cy="844669"/>
            </a:xfrm>
            <a:custGeom>
              <a:avLst/>
              <a:gdLst/>
              <a:ahLst/>
              <a:cxnLst/>
              <a:rect l="l" t="t" r="r" b="b"/>
              <a:pathLst>
                <a:path w="812800" h="844669">
                  <a:moveTo>
                    <a:pt x="150357" y="0"/>
                  </a:moveTo>
                  <a:lnTo>
                    <a:pt x="662443" y="0"/>
                  </a:lnTo>
                  <a:cubicBezTo>
                    <a:pt x="745483" y="0"/>
                    <a:pt x="812800" y="67317"/>
                    <a:pt x="812800" y="150357"/>
                  </a:cubicBezTo>
                  <a:lnTo>
                    <a:pt x="812800" y="694312"/>
                  </a:lnTo>
                  <a:cubicBezTo>
                    <a:pt x="812800" y="734189"/>
                    <a:pt x="796959" y="772433"/>
                    <a:pt x="768761" y="800630"/>
                  </a:cubicBezTo>
                  <a:cubicBezTo>
                    <a:pt x="740564" y="828828"/>
                    <a:pt x="702320" y="844669"/>
                    <a:pt x="662443" y="844669"/>
                  </a:cubicBezTo>
                  <a:lnTo>
                    <a:pt x="150357" y="844669"/>
                  </a:lnTo>
                  <a:cubicBezTo>
                    <a:pt x="67317" y="844669"/>
                    <a:pt x="0" y="777352"/>
                    <a:pt x="0" y="694312"/>
                  </a:cubicBezTo>
                  <a:lnTo>
                    <a:pt x="0" y="150357"/>
                  </a:lnTo>
                  <a:cubicBezTo>
                    <a:pt x="0" y="67317"/>
                    <a:pt x="67317" y="0"/>
                    <a:pt x="150357" y="0"/>
                  </a:cubicBezTo>
                  <a:close/>
                </a:path>
              </a:pathLst>
            </a:custGeom>
            <a:solidFill>
              <a:srgbClr val="FFFFFF"/>
            </a:solidFill>
          </p:spPr>
        </p:sp>
        <p:sp>
          <p:nvSpPr>
            <p:cNvPr id="19" name="TextBox 19"/>
            <p:cNvSpPr txBox="1"/>
            <p:nvPr/>
          </p:nvSpPr>
          <p:spPr>
            <a:xfrm>
              <a:off x="0" y="9525"/>
              <a:ext cx="812800" cy="835144"/>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Freeform 22"/>
          <p:cNvSpPr/>
          <p:nvPr/>
        </p:nvSpPr>
        <p:spPr>
          <a:xfrm>
            <a:off x="2211999" y="3611147"/>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845436" y="893638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sp>
        <p:nvSpPr>
          <p:cNvPr id="24" name="Freeform 24"/>
          <p:cNvSpPr/>
          <p:nvPr/>
        </p:nvSpPr>
        <p:spPr>
          <a:xfrm>
            <a:off x="9492666" y="807408"/>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grpSp>
        <p:nvGrpSpPr>
          <p:cNvPr id="25" name="Group 25"/>
          <p:cNvGrpSpPr/>
          <p:nvPr/>
        </p:nvGrpSpPr>
        <p:grpSpPr>
          <a:xfrm>
            <a:off x="10394977" y="2243130"/>
            <a:ext cx="1268804" cy="126880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Freeform 28"/>
          <p:cNvSpPr/>
          <p:nvPr/>
        </p:nvSpPr>
        <p:spPr>
          <a:xfrm>
            <a:off x="10600407" y="2638198"/>
            <a:ext cx="857943" cy="511646"/>
          </a:xfrm>
          <a:custGeom>
            <a:avLst/>
            <a:gdLst/>
            <a:ahLst/>
            <a:cxnLst/>
            <a:rect l="l" t="t" r="r" b="b"/>
            <a:pathLst>
              <a:path w="857943" h="511646">
                <a:moveTo>
                  <a:pt x="0" y="0"/>
                </a:moveTo>
                <a:lnTo>
                  <a:pt x="857943" y="0"/>
                </a:lnTo>
                <a:lnTo>
                  <a:pt x="857943" y="511646"/>
                </a:lnTo>
                <a:lnTo>
                  <a:pt x="0" y="51164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4" name="TextBox 34"/>
          <p:cNvSpPr txBox="1"/>
          <p:nvPr/>
        </p:nvSpPr>
        <p:spPr>
          <a:xfrm>
            <a:off x="1681637" y="1609121"/>
            <a:ext cx="8064027" cy="1641475"/>
          </a:xfrm>
          <a:prstGeom prst="rect">
            <a:avLst/>
          </a:prstGeom>
        </p:spPr>
        <p:txBody>
          <a:bodyPr wrap="square" lIns="0" tIns="0" rIns="0" bIns="0" rtlCol="0" anchor="t">
            <a:spAutoFit/>
          </a:bodyPr>
          <a:lstStyle/>
          <a:p>
            <a:pPr marL="0" marR="0" lvl="0" indent="0" algn="l" defTabSz="914400" rtl="0" eaLnBrk="1" fontAlgn="auto" latinLnBrk="0" hangingPunct="1">
              <a:lnSpc>
                <a:spcPts val="6359"/>
              </a:lnSpc>
              <a:spcBef>
                <a:spcPts val="0"/>
              </a:spcBef>
              <a:spcAft>
                <a:spcPts val="0"/>
              </a:spcAft>
              <a:buClrTx/>
              <a:buSzTx/>
              <a:buFontTx/>
              <a:buNone/>
              <a:tabLst/>
              <a:defRPr/>
            </a:pPr>
            <a:r>
              <a:rPr kumimoji="0" lang="en-US" sz="5999"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rPr>
              <a:t>Percentage of Patients by Gender</a:t>
            </a:r>
          </a:p>
        </p:txBody>
      </p:sp>
      <p:pic>
        <p:nvPicPr>
          <p:cNvPr id="36" name="Picture 35" descr="A person and person symbols&#10;&#10;Description automatically generated">
            <a:extLst>
              <a:ext uri="{FF2B5EF4-FFF2-40B4-BE49-F238E27FC236}">
                <a16:creationId xmlns:a16="http://schemas.microsoft.com/office/drawing/2014/main" id="{EF2D00EC-53AF-8546-60D6-2756016F20F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00406" y="4680524"/>
            <a:ext cx="3236655" cy="4318425"/>
          </a:xfrm>
          <a:prstGeom prst="rect">
            <a:avLst/>
          </a:prstGeom>
        </p:spPr>
      </p:pic>
      <p:pic>
        <p:nvPicPr>
          <p:cNvPr id="14" name="Picture 13" descr="A pie chart with numbers and a blue and green circle&#10;&#10;Description automatically generated">
            <a:extLst>
              <a:ext uri="{FF2B5EF4-FFF2-40B4-BE49-F238E27FC236}">
                <a16:creationId xmlns:a16="http://schemas.microsoft.com/office/drawing/2014/main" id="{C3771AD1-E131-BAEA-198F-7BCD20CD1F5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5925" y="4058736"/>
            <a:ext cx="9576014" cy="56367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5" name="TextBox 5"/>
            <p:cNvSpPr txBox="1"/>
            <p:nvPr/>
          </p:nvSpPr>
          <p:spPr>
            <a:xfrm>
              <a:off x="0" y="9525"/>
              <a:ext cx="660400" cy="1815326"/>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85725"/>
              <a:ext cx="660400" cy="650875"/>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Freeform 9"/>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2855622" y="-5125918"/>
            <a:ext cx="9410262" cy="941026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3"/>
          <p:cNvGrpSpPr>
            <a:grpSpLocks noChangeAspect="1"/>
          </p:cNvGrpSpPr>
          <p:nvPr/>
        </p:nvGrpSpPr>
        <p:grpSpPr>
          <a:xfrm>
            <a:off x="12051879" y="5198863"/>
            <a:ext cx="3927915" cy="4059387"/>
            <a:chOff x="0" y="0"/>
            <a:chExt cx="6362700" cy="6575666"/>
          </a:xfrm>
        </p:grpSpPr>
        <p:sp>
          <p:nvSpPr>
            <p:cNvPr id="14" name="Freeform 14"/>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6"/>
              <a:stretch>
                <a:fillRect l="-14394" r="-14394"/>
              </a:stretch>
            </a:blipFill>
          </p:spPr>
        </p:sp>
      </p:grpSp>
      <p:grpSp>
        <p:nvGrpSpPr>
          <p:cNvPr id="21" name="Group 21"/>
          <p:cNvGrpSpPr>
            <a:grpSpLocks noChangeAspect="1"/>
          </p:cNvGrpSpPr>
          <p:nvPr/>
        </p:nvGrpSpPr>
        <p:grpSpPr>
          <a:xfrm>
            <a:off x="9629849" y="1112431"/>
            <a:ext cx="3927915" cy="4059387"/>
            <a:chOff x="0" y="0"/>
            <a:chExt cx="6362700" cy="6575666"/>
          </a:xfrm>
        </p:grpSpPr>
        <p:sp>
          <p:nvSpPr>
            <p:cNvPr id="22" name="Freeform 22"/>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7"/>
              <a:stretch>
                <a:fillRect l="-27515" r="-27515"/>
              </a:stretch>
            </a:blipFill>
          </p:spPr>
        </p:sp>
      </p:grpSp>
      <p:sp>
        <p:nvSpPr>
          <p:cNvPr id="23" name="Freeform 23"/>
          <p:cNvSpPr/>
          <p:nvPr/>
        </p:nvSpPr>
        <p:spPr>
          <a:xfrm>
            <a:off x="12002907" y="615817"/>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4" name="Group 24"/>
          <p:cNvGrpSpPr/>
          <p:nvPr/>
        </p:nvGrpSpPr>
        <p:grpSpPr>
          <a:xfrm>
            <a:off x="-1534045" y="9258250"/>
            <a:ext cx="2562745" cy="256274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Freeform 27"/>
          <p:cNvSpPr/>
          <p:nvPr/>
        </p:nvSpPr>
        <p:spPr>
          <a:xfrm>
            <a:off x="6810658" y="9071534"/>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10">
              <a:alphaModFix amt="25000"/>
              <a:extLst>
                <a:ext uri="{96DAC541-7B7A-43D3-8B79-37D633B846F1}">
                  <asvg:svgBlip xmlns:asvg="http://schemas.microsoft.com/office/drawing/2016/SVG/main" r:embed="rId11"/>
                </a:ext>
              </a:extLst>
            </a:blip>
            <a:stretch>
              <a:fillRect/>
            </a:stretch>
          </a:blipFill>
        </p:spPr>
      </p:sp>
      <p:sp>
        <p:nvSpPr>
          <p:cNvPr id="28" name="Freeform 28"/>
          <p:cNvSpPr/>
          <p:nvPr/>
        </p:nvSpPr>
        <p:spPr>
          <a:xfrm>
            <a:off x="16998721" y="2926418"/>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12">
              <a:alphaModFix amt="25000"/>
              <a:extLst>
                <a:ext uri="{96DAC541-7B7A-43D3-8B79-37D633B846F1}">
                  <asvg:svgBlip xmlns:asvg="http://schemas.microsoft.com/office/drawing/2016/SVG/main" r:embed="rId13"/>
                </a:ext>
              </a:extLst>
            </a:blip>
            <a:stretch>
              <a:fillRect/>
            </a:stretch>
          </a:blipFill>
        </p:spPr>
      </p:sp>
      <p:sp>
        <p:nvSpPr>
          <p:cNvPr id="29" name="Freeform 29"/>
          <p:cNvSpPr/>
          <p:nvPr/>
        </p:nvSpPr>
        <p:spPr>
          <a:xfrm>
            <a:off x="821619" y="2542728"/>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10">
              <a:alphaModFix amt="25000"/>
              <a:extLst>
                <a:ext uri="{96DAC541-7B7A-43D3-8B79-37D633B846F1}">
                  <asvg:svgBlip xmlns:asvg="http://schemas.microsoft.com/office/drawing/2016/SVG/main" r:embed="rId11"/>
                </a:ext>
              </a:extLst>
            </a:blip>
            <a:stretch>
              <a:fillRect/>
            </a:stretch>
          </a:blipFill>
        </p:spPr>
      </p:sp>
      <p:sp>
        <p:nvSpPr>
          <p:cNvPr id="30" name="Freeform 30"/>
          <p:cNvSpPr/>
          <p:nvPr/>
        </p:nvSpPr>
        <p:spPr>
          <a:xfrm>
            <a:off x="13648272" y="1612432"/>
            <a:ext cx="735128" cy="833006"/>
          </a:xfrm>
          <a:custGeom>
            <a:avLst/>
            <a:gdLst/>
            <a:ahLst/>
            <a:cxnLst/>
            <a:rect l="l" t="t" r="r" b="b"/>
            <a:pathLst>
              <a:path w="735128" h="833006">
                <a:moveTo>
                  <a:pt x="0" y="0"/>
                </a:moveTo>
                <a:lnTo>
                  <a:pt x="735129" y="0"/>
                </a:lnTo>
                <a:lnTo>
                  <a:pt x="735129" y="833006"/>
                </a:lnTo>
                <a:lnTo>
                  <a:pt x="0" y="83300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1" name="Freeform 31"/>
          <p:cNvSpPr/>
          <p:nvPr/>
        </p:nvSpPr>
        <p:spPr>
          <a:xfrm>
            <a:off x="9506610" y="5901118"/>
            <a:ext cx="1162622" cy="714484"/>
          </a:xfrm>
          <a:custGeom>
            <a:avLst/>
            <a:gdLst/>
            <a:ahLst/>
            <a:cxnLst/>
            <a:rect l="l" t="t" r="r" b="b"/>
            <a:pathLst>
              <a:path w="1162622" h="714484">
                <a:moveTo>
                  <a:pt x="0" y="0"/>
                </a:moveTo>
                <a:lnTo>
                  <a:pt x="1162622" y="0"/>
                </a:lnTo>
                <a:lnTo>
                  <a:pt x="1162622" y="714484"/>
                </a:lnTo>
                <a:lnTo>
                  <a:pt x="0" y="71448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3" name="TextBox 33"/>
          <p:cNvSpPr txBox="1"/>
          <p:nvPr/>
        </p:nvSpPr>
        <p:spPr>
          <a:xfrm>
            <a:off x="1878062" y="2054005"/>
            <a:ext cx="5589537" cy="1641475"/>
          </a:xfrm>
          <a:prstGeom prst="rect">
            <a:avLst/>
          </a:prstGeom>
        </p:spPr>
        <p:txBody>
          <a:bodyPr wrap="square" lIns="0" tIns="0" rIns="0" bIns="0" rtlCol="0" anchor="t">
            <a:spAutoFit/>
          </a:bodyPr>
          <a:lstStyle/>
          <a:p>
            <a:pPr marL="0" marR="0" lvl="0" indent="0" algn="l" defTabSz="914400" rtl="0" eaLnBrk="1" fontAlgn="auto" latinLnBrk="0" hangingPunct="1">
              <a:lnSpc>
                <a:spcPts val="6359"/>
              </a:lnSpc>
              <a:spcBef>
                <a:spcPts val="0"/>
              </a:spcBef>
              <a:spcAft>
                <a:spcPts val="0"/>
              </a:spcAft>
              <a:buClrTx/>
              <a:buSzTx/>
              <a:buFontTx/>
              <a:buNone/>
              <a:tabLst/>
              <a:defRPr/>
            </a:pPr>
            <a:r>
              <a:rPr kumimoji="0" lang="en-US" sz="5999"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rPr>
              <a:t>Patients by Blood Type</a:t>
            </a:r>
          </a:p>
        </p:txBody>
      </p:sp>
      <p:sp>
        <p:nvSpPr>
          <p:cNvPr id="35" name="TextBox 35"/>
          <p:cNvSpPr txBox="1"/>
          <p:nvPr/>
        </p:nvSpPr>
        <p:spPr>
          <a:xfrm>
            <a:off x="8352051" y="7524397"/>
            <a:ext cx="3471740" cy="1123949"/>
          </a:xfrm>
          <a:prstGeom prst="rect">
            <a:avLst/>
          </a:prstGeom>
        </p:spPr>
        <p:txBody>
          <a:bodyPr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Montserrat"/>
                <a:ea typeface="Montserrat"/>
                <a:cs typeface="Montserrat"/>
                <a:sym typeface="Montserrat"/>
              </a:rPr>
              <a:t>Lorem ipsum dolor sit amet, consectetur adipiscing elit.</a:t>
            </a:r>
          </a:p>
        </p:txBody>
      </p:sp>
      <p:sp>
        <p:nvSpPr>
          <p:cNvPr id="37" name="TextBox 37"/>
          <p:cNvSpPr txBox="1"/>
          <p:nvPr/>
        </p:nvSpPr>
        <p:spPr>
          <a:xfrm>
            <a:off x="8166472" y="6920402"/>
            <a:ext cx="3842898" cy="361884"/>
          </a:xfrm>
          <a:prstGeom prst="rect">
            <a:avLst/>
          </a:prstGeom>
        </p:spPr>
        <p:txBody>
          <a:bodyPr lIns="0" tIns="0" rIns="0" bIns="0" rtlCol="0" anchor="t">
            <a:spAutoFit/>
          </a:bodyPr>
          <a:lstStyle/>
          <a:p>
            <a:pPr marL="0" marR="0" lvl="0" indent="0" algn="ctr" defTabSz="914400" rtl="0" eaLnBrk="1" fontAlgn="auto" latinLnBrk="0" hangingPunct="1">
              <a:lnSpc>
                <a:spcPts val="2999"/>
              </a:lnSpc>
              <a:spcBef>
                <a:spcPts val="0"/>
              </a:spcBef>
              <a:spcAft>
                <a:spcPts val="0"/>
              </a:spcAft>
              <a:buClrTx/>
              <a:buSzTx/>
              <a:buFontTx/>
              <a:buNone/>
              <a:tabLst/>
              <a:defRPr/>
            </a:pPr>
            <a:r>
              <a:rPr kumimoji="0" lang="en-US" sz="2499" b="1" i="0" u="none" strike="noStrike" kern="1200" cap="none" spc="0" normalizeH="0" baseline="0" noProof="0">
                <a:ln>
                  <a:noFill/>
                </a:ln>
                <a:solidFill>
                  <a:srgbClr val="FFFFFF"/>
                </a:solidFill>
                <a:effectLst/>
                <a:uLnTx/>
                <a:uFillTx/>
                <a:latin typeface="Montserrat Bold"/>
                <a:ea typeface="Montserrat Bold"/>
                <a:cs typeface="Montserrat Bold"/>
                <a:sym typeface="Montserrat Bold"/>
              </a:rPr>
              <a:t>Control Room</a:t>
            </a:r>
          </a:p>
        </p:txBody>
      </p:sp>
      <p:pic>
        <p:nvPicPr>
          <p:cNvPr id="40" name="Picture 39" descr="A group of blood drops with white text&#10;&#10;Description automatically generated">
            <a:extLst>
              <a:ext uri="{FF2B5EF4-FFF2-40B4-BE49-F238E27FC236}">
                <a16:creationId xmlns:a16="http://schemas.microsoft.com/office/drawing/2014/main" id="{1496F9B9-C65C-0ECE-864A-87A217C7163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018928" y="5151529"/>
            <a:ext cx="4064926" cy="4112751"/>
          </a:xfrm>
          <a:prstGeom prst="rect">
            <a:avLst/>
          </a:prstGeom>
        </p:spPr>
      </p:pic>
      <p:pic>
        <p:nvPicPr>
          <p:cNvPr id="42" name="Picture 41" descr="A graph of a number of blue bars&#10;&#10;Description automatically generated with medium confidence">
            <a:extLst>
              <a:ext uri="{FF2B5EF4-FFF2-40B4-BE49-F238E27FC236}">
                <a16:creationId xmlns:a16="http://schemas.microsoft.com/office/drawing/2014/main" id="{DA459A3C-B40F-E2B6-8BA5-15870327974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18714" y="3945245"/>
            <a:ext cx="8617907" cy="50727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426" r="-11885"/>
            </a:stretch>
          </a:blipFill>
        </p:spPr>
      </p:sp>
      <p:sp>
        <p:nvSpPr>
          <p:cNvPr id="3" name="Freeform 3"/>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167778" y="8306860"/>
            <a:ext cx="643831" cy="1902880"/>
            <a:chOff x="0" y="0"/>
            <a:chExt cx="660400" cy="1951851"/>
          </a:xfrm>
        </p:grpSpPr>
        <p:sp>
          <p:nvSpPr>
            <p:cNvPr id="5" name="Freeform 5"/>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6" name="TextBox 6"/>
            <p:cNvSpPr txBox="1"/>
            <p:nvPr/>
          </p:nvSpPr>
          <p:spPr>
            <a:xfrm>
              <a:off x="0" y="9525"/>
              <a:ext cx="660400" cy="1815326"/>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Freeform 22"/>
          <p:cNvSpPr/>
          <p:nvPr/>
        </p:nvSpPr>
        <p:spPr>
          <a:xfrm>
            <a:off x="8625468" y="2851256"/>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3" name="Group 23"/>
          <p:cNvGrpSpPr/>
          <p:nvPr/>
        </p:nvGrpSpPr>
        <p:grpSpPr>
          <a:xfrm>
            <a:off x="16428635" y="-545006"/>
            <a:ext cx="2585802" cy="258580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p:cNvSpPr/>
          <p:nvPr/>
        </p:nvSpPr>
        <p:spPr>
          <a:xfrm>
            <a:off x="16998721" y="530182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sp>
        <p:nvSpPr>
          <p:cNvPr id="27" name="Freeform 27"/>
          <p:cNvSpPr/>
          <p:nvPr/>
        </p:nvSpPr>
        <p:spPr>
          <a:xfrm>
            <a:off x="2068735" y="2684222"/>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sp>
        <p:nvSpPr>
          <p:cNvPr id="30" name="Freeform 30"/>
          <p:cNvSpPr/>
          <p:nvPr/>
        </p:nvSpPr>
        <p:spPr>
          <a:xfrm>
            <a:off x="13252506" y="5301825"/>
            <a:ext cx="789293" cy="862715"/>
          </a:xfrm>
          <a:custGeom>
            <a:avLst/>
            <a:gdLst/>
            <a:ahLst/>
            <a:cxnLst/>
            <a:rect l="l" t="t" r="r" b="b"/>
            <a:pathLst>
              <a:path w="789293" h="862715">
                <a:moveTo>
                  <a:pt x="0" y="0"/>
                </a:moveTo>
                <a:lnTo>
                  <a:pt x="789293" y="0"/>
                </a:lnTo>
                <a:lnTo>
                  <a:pt x="789293" y="862715"/>
                </a:lnTo>
                <a:lnTo>
                  <a:pt x="0" y="8627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9" name="TextBox 39"/>
          <p:cNvSpPr txBox="1"/>
          <p:nvPr/>
        </p:nvSpPr>
        <p:spPr>
          <a:xfrm>
            <a:off x="5156502" y="1061797"/>
            <a:ext cx="7659996" cy="1641475"/>
          </a:xfrm>
          <a:prstGeom prst="rect">
            <a:avLst/>
          </a:prstGeom>
        </p:spPr>
        <p:txBody>
          <a:bodyPr lIns="0" tIns="0" rIns="0" bIns="0" rtlCol="0" anchor="t">
            <a:spAutoFit/>
          </a:bodyPr>
          <a:lstStyle/>
          <a:p>
            <a:pPr marL="0" marR="0" lvl="0" indent="0" algn="ctr" defTabSz="914400" rtl="0" eaLnBrk="1" fontAlgn="auto" latinLnBrk="0" hangingPunct="1">
              <a:lnSpc>
                <a:spcPts val="6359"/>
              </a:lnSpc>
              <a:spcBef>
                <a:spcPts val="0"/>
              </a:spcBef>
              <a:spcAft>
                <a:spcPts val="0"/>
              </a:spcAft>
              <a:buClrTx/>
              <a:buSzTx/>
              <a:buFontTx/>
              <a:buNone/>
              <a:tabLst/>
              <a:defRPr/>
            </a:pPr>
            <a:r>
              <a:rPr kumimoji="0" lang="en-US" sz="5999"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rPr>
              <a:t>Top 3 Most Medical Conditions </a:t>
            </a:r>
          </a:p>
        </p:txBody>
      </p:sp>
      <p:pic>
        <p:nvPicPr>
          <p:cNvPr id="42" name="Picture 41">
            <a:extLst>
              <a:ext uri="{FF2B5EF4-FFF2-40B4-BE49-F238E27FC236}">
                <a16:creationId xmlns:a16="http://schemas.microsoft.com/office/drawing/2014/main" id="{A608E8ED-1C88-82A9-99DE-22E33A8DCF7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06902" y="3356527"/>
            <a:ext cx="10889908" cy="65591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510BD-A19E-AB3C-6FC8-2B2A90850D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B75652C-949C-BB40-4052-540A641887A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426" r="-11885"/>
            </a:stretch>
          </a:blipFill>
        </p:spPr>
      </p:sp>
      <p:sp>
        <p:nvSpPr>
          <p:cNvPr id="3" name="Freeform 3">
            <a:extLst>
              <a:ext uri="{FF2B5EF4-FFF2-40B4-BE49-F238E27FC236}">
                <a16:creationId xmlns:a16="http://schemas.microsoft.com/office/drawing/2014/main" id="{4C323C35-2FF7-52DB-07EF-FF2B977ED120}"/>
              </a:ext>
            </a:extLst>
          </p:cNvPr>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a:extLst>
              <a:ext uri="{FF2B5EF4-FFF2-40B4-BE49-F238E27FC236}">
                <a16:creationId xmlns:a16="http://schemas.microsoft.com/office/drawing/2014/main" id="{9B5347F2-C831-FCA3-9B73-DA26452D04BC}"/>
              </a:ext>
            </a:extLst>
          </p:cNvPr>
          <p:cNvGrpSpPr/>
          <p:nvPr/>
        </p:nvGrpSpPr>
        <p:grpSpPr>
          <a:xfrm rot="5400000">
            <a:off x="17167778" y="8306860"/>
            <a:ext cx="643831" cy="1902880"/>
            <a:chOff x="0" y="0"/>
            <a:chExt cx="660400" cy="1951851"/>
          </a:xfrm>
        </p:grpSpPr>
        <p:sp>
          <p:nvSpPr>
            <p:cNvPr id="5" name="Freeform 5">
              <a:extLst>
                <a:ext uri="{FF2B5EF4-FFF2-40B4-BE49-F238E27FC236}">
                  <a16:creationId xmlns:a16="http://schemas.microsoft.com/office/drawing/2014/main" id="{6186A278-7B88-3FB2-79AE-E464D9E05BAE}"/>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6" name="TextBox 6">
              <a:extLst>
                <a:ext uri="{FF2B5EF4-FFF2-40B4-BE49-F238E27FC236}">
                  <a16:creationId xmlns:a16="http://schemas.microsoft.com/office/drawing/2014/main" id="{8F2F21EA-7ADA-C023-6AEC-0B978849903C}"/>
                </a:ext>
              </a:extLst>
            </p:cNvPr>
            <p:cNvSpPr txBox="1"/>
            <p:nvPr/>
          </p:nvSpPr>
          <p:spPr>
            <a:xfrm>
              <a:off x="0" y="9525"/>
              <a:ext cx="660400" cy="1815326"/>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Freeform 22">
            <a:extLst>
              <a:ext uri="{FF2B5EF4-FFF2-40B4-BE49-F238E27FC236}">
                <a16:creationId xmlns:a16="http://schemas.microsoft.com/office/drawing/2014/main" id="{964984D3-E82F-A33D-2ED0-811391F61349}"/>
              </a:ext>
            </a:extLst>
          </p:cNvPr>
          <p:cNvSpPr/>
          <p:nvPr/>
        </p:nvSpPr>
        <p:spPr>
          <a:xfrm>
            <a:off x="8625468" y="2851256"/>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3" name="Group 23">
            <a:extLst>
              <a:ext uri="{FF2B5EF4-FFF2-40B4-BE49-F238E27FC236}">
                <a16:creationId xmlns:a16="http://schemas.microsoft.com/office/drawing/2014/main" id="{F5BF8D67-7655-45C6-3EA4-F7203173CA10}"/>
              </a:ext>
            </a:extLst>
          </p:cNvPr>
          <p:cNvGrpSpPr/>
          <p:nvPr/>
        </p:nvGrpSpPr>
        <p:grpSpPr>
          <a:xfrm>
            <a:off x="16428635" y="-545006"/>
            <a:ext cx="2585802" cy="2585802"/>
            <a:chOff x="0" y="0"/>
            <a:chExt cx="812800" cy="812800"/>
          </a:xfrm>
        </p:grpSpPr>
        <p:sp>
          <p:nvSpPr>
            <p:cNvPr id="24" name="Freeform 24">
              <a:extLst>
                <a:ext uri="{FF2B5EF4-FFF2-40B4-BE49-F238E27FC236}">
                  <a16:creationId xmlns:a16="http://schemas.microsoft.com/office/drawing/2014/main" id="{B698DB55-DF0E-E152-890C-D7116C20A5B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5" name="TextBox 25">
              <a:extLst>
                <a:ext uri="{FF2B5EF4-FFF2-40B4-BE49-F238E27FC236}">
                  <a16:creationId xmlns:a16="http://schemas.microsoft.com/office/drawing/2014/main" id="{024755BB-6E83-3D7D-9F2E-C8988FAB3CA4}"/>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87770B12-3B29-0ACC-85AE-335264205E0A}"/>
              </a:ext>
            </a:extLst>
          </p:cNvPr>
          <p:cNvSpPr/>
          <p:nvPr/>
        </p:nvSpPr>
        <p:spPr>
          <a:xfrm>
            <a:off x="16998721" y="530182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sp>
        <p:nvSpPr>
          <p:cNvPr id="27" name="Freeform 27">
            <a:extLst>
              <a:ext uri="{FF2B5EF4-FFF2-40B4-BE49-F238E27FC236}">
                <a16:creationId xmlns:a16="http://schemas.microsoft.com/office/drawing/2014/main" id="{916C9DF9-3C9E-6A49-6BD6-C16822B70635}"/>
              </a:ext>
            </a:extLst>
          </p:cNvPr>
          <p:cNvSpPr/>
          <p:nvPr/>
        </p:nvSpPr>
        <p:spPr>
          <a:xfrm>
            <a:off x="2068735" y="2684222"/>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sp>
        <p:nvSpPr>
          <p:cNvPr id="30" name="Freeform 30">
            <a:extLst>
              <a:ext uri="{FF2B5EF4-FFF2-40B4-BE49-F238E27FC236}">
                <a16:creationId xmlns:a16="http://schemas.microsoft.com/office/drawing/2014/main" id="{3BDDE7DA-0198-503B-3EE4-0C2C172CB1F5}"/>
              </a:ext>
            </a:extLst>
          </p:cNvPr>
          <p:cNvSpPr/>
          <p:nvPr/>
        </p:nvSpPr>
        <p:spPr>
          <a:xfrm>
            <a:off x="13252506" y="5301825"/>
            <a:ext cx="789293" cy="862715"/>
          </a:xfrm>
          <a:custGeom>
            <a:avLst/>
            <a:gdLst/>
            <a:ahLst/>
            <a:cxnLst/>
            <a:rect l="l" t="t" r="r" b="b"/>
            <a:pathLst>
              <a:path w="789293" h="862715">
                <a:moveTo>
                  <a:pt x="0" y="0"/>
                </a:moveTo>
                <a:lnTo>
                  <a:pt x="789293" y="0"/>
                </a:lnTo>
                <a:lnTo>
                  <a:pt x="789293" y="862715"/>
                </a:lnTo>
                <a:lnTo>
                  <a:pt x="0" y="8627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9" name="TextBox 39">
            <a:extLst>
              <a:ext uri="{FF2B5EF4-FFF2-40B4-BE49-F238E27FC236}">
                <a16:creationId xmlns:a16="http://schemas.microsoft.com/office/drawing/2014/main" id="{0EDF950E-9BDB-317A-9C75-26856A4C733D}"/>
              </a:ext>
            </a:extLst>
          </p:cNvPr>
          <p:cNvSpPr txBox="1"/>
          <p:nvPr/>
        </p:nvSpPr>
        <p:spPr>
          <a:xfrm>
            <a:off x="5158664" y="997882"/>
            <a:ext cx="7659996" cy="1641475"/>
          </a:xfrm>
          <a:prstGeom prst="rect">
            <a:avLst/>
          </a:prstGeom>
        </p:spPr>
        <p:txBody>
          <a:bodyPr lIns="0" tIns="0" rIns="0" bIns="0" rtlCol="0" anchor="t">
            <a:spAutoFit/>
          </a:bodyPr>
          <a:lstStyle/>
          <a:p>
            <a:pPr marL="0" marR="0" lvl="0" indent="0" algn="ctr" defTabSz="914400" rtl="0" eaLnBrk="1" fontAlgn="auto" latinLnBrk="0" hangingPunct="1">
              <a:lnSpc>
                <a:spcPts val="6359"/>
              </a:lnSpc>
              <a:spcBef>
                <a:spcPts val="0"/>
              </a:spcBef>
              <a:spcAft>
                <a:spcPts val="0"/>
              </a:spcAft>
              <a:buClrTx/>
              <a:buSzTx/>
              <a:buFontTx/>
              <a:buNone/>
              <a:tabLst/>
              <a:defRPr/>
            </a:pPr>
            <a:r>
              <a:rPr kumimoji="0" lang="en-US" sz="5999"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rPr>
              <a:t>Num of Patients</a:t>
            </a:r>
            <a:r>
              <a:rPr lang="en-US" sz="5999" b="1" dirty="0">
                <a:solidFill>
                  <a:srgbClr val="193378"/>
                </a:solidFill>
                <a:latin typeface="Montserrat Classic Bold"/>
                <a:ea typeface="Montserrat Classic Bold"/>
                <a:cs typeface="Montserrat Classic Bold"/>
                <a:sym typeface="Montserrat Classic Bold"/>
              </a:rPr>
              <a:t> for each month</a:t>
            </a:r>
            <a:endParaRPr kumimoji="0" lang="en-US" sz="5999"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endParaRPr>
          </a:p>
        </p:txBody>
      </p:sp>
      <p:pic>
        <p:nvPicPr>
          <p:cNvPr id="9" name="Picture 8">
            <a:extLst>
              <a:ext uri="{FF2B5EF4-FFF2-40B4-BE49-F238E27FC236}">
                <a16:creationId xmlns:a16="http://schemas.microsoft.com/office/drawing/2014/main" id="{68FDEF51-069C-588A-C837-3E78CC94EA4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29000" y="3244752"/>
            <a:ext cx="10789920" cy="6513086"/>
          </a:xfrm>
          <a:prstGeom prst="rect">
            <a:avLst/>
          </a:prstGeom>
        </p:spPr>
      </p:pic>
    </p:spTree>
    <p:extLst>
      <p:ext uri="{BB962C8B-B14F-4D97-AF65-F5344CB8AC3E}">
        <p14:creationId xmlns:p14="http://schemas.microsoft.com/office/powerpoint/2010/main" val="94545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439C2-F479-FBBF-A63F-75B7F7EB847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523EAA8-4FF0-77D8-3D93-FBD70577683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426" r="-11885"/>
            </a:stretch>
          </a:blipFill>
        </p:spPr>
      </p:sp>
      <p:sp>
        <p:nvSpPr>
          <p:cNvPr id="3" name="Freeform 3">
            <a:extLst>
              <a:ext uri="{FF2B5EF4-FFF2-40B4-BE49-F238E27FC236}">
                <a16:creationId xmlns:a16="http://schemas.microsoft.com/office/drawing/2014/main" id="{CAA1BA03-B50E-7683-3F45-687266026CFC}"/>
              </a:ext>
            </a:extLst>
          </p:cNvPr>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a:extLst>
              <a:ext uri="{FF2B5EF4-FFF2-40B4-BE49-F238E27FC236}">
                <a16:creationId xmlns:a16="http://schemas.microsoft.com/office/drawing/2014/main" id="{BD1D6A75-0038-1518-30D6-99937AA66B3C}"/>
              </a:ext>
            </a:extLst>
          </p:cNvPr>
          <p:cNvGrpSpPr/>
          <p:nvPr/>
        </p:nvGrpSpPr>
        <p:grpSpPr>
          <a:xfrm rot="5400000">
            <a:off x="17167778" y="8306860"/>
            <a:ext cx="643831" cy="1902880"/>
            <a:chOff x="0" y="0"/>
            <a:chExt cx="660400" cy="1951851"/>
          </a:xfrm>
        </p:grpSpPr>
        <p:sp>
          <p:nvSpPr>
            <p:cNvPr id="5" name="Freeform 5">
              <a:extLst>
                <a:ext uri="{FF2B5EF4-FFF2-40B4-BE49-F238E27FC236}">
                  <a16:creationId xmlns:a16="http://schemas.microsoft.com/office/drawing/2014/main" id="{F6F9D947-F7A6-A59C-694F-F62864888EDB}"/>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6" name="TextBox 6">
              <a:extLst>
                <a:ext uri="{FF2B5EF4-FFF2-40B4-BE49-F238E27FC236}">
                  <a16:creationId xmlns:a16="http://schemas.microsoft.com/office/drawing/2014/main" id="{CDADF885-1B69-6577-687A-CF75DB9C5516}"/>
                </a:ext>
              </a:extLst>
            </p:cNvPr>
            <p:cNvSpPr txBox="1"/>
            <p:nvPr/>
          </p:nvSpPr>
          <p:spPr>
            <a:xfrm>
              <a:off x="0" y="9525"/>
              <a:ext cx="660400" cy="1815326"/>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23">
            <a:extLst>
              <a:ext uri="{FF2B5EF4-FFF2-40B4-BE49-F238E27FC236}">
                <a16:creationId xmlns:a16="http://schemas.microsoft.com/office/drawing/2014/main" id="{96AA9B2C-20C8-745D-E67C-ADD1BAFDC077}"/>
              </a:ext>
            </a:extLst>
          </p:cNvPr>
          <p:cNvGrpSpPr/>
          <p:nvPr/>
        </p:nvGrpSpPr>
        <p:grpSpPr>
          <a:xfrm>
            <a:off x="16428635" y="-545006"/>
            <a:ext cx="2585802" cy="2585802"/>
            <a:chOff x="0" y="0"/>
            <a:chExt cx="812800" cy="812800"/>
          </a:xfrm>
        </p:grpSpPr>
        <p:sp>
          <p:nvSpPr>
            <p:cNvPr id="24" name="Freeform 24">
              <a:extLst>
                <a:ext uri="{FF2B5EF4-FFF2-40B4-BE49-F238E27FC236}">
                  <a16:creationId xmlns:a16="http://schemas.microsoft.com/office/drawing/2014/main" id="{7797C888-B9DE-1993-552A-0C4FAB258A1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5" name="TextBox 25">
              <a:extLst>
                <a:ext uri="{FF2B5EF4-FFF2-40B4-BE49-F238E27FC236}">
                  <a16:creationId xmlns:a16="http://schemas.microsoft.com/office/drawing/2014/main" id="{6F4041B4-7198-B37A-9776-608A066FA17F}"/>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C26CF948-44B5-B2A2-9F51-5D583CC39BD1}"/>
              </a:ext>
            </a:extLst>
          </p:cNvPr>
          <p:cNvSpPr/>
          <p:nvPr/>
        </p:nvSpPr>
        <p:spPr>
          <a:xfrm>
            <a:off x="16998721" y="530182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27" name="Freeform 27">
            <a:extLst>
              <a:ext uri="{FF2B5EF4-FFF2-40B4-BE49-F238E27FC236}">
                <a16:creationId xmlns:a16="http://schemas.microsoft.com/office/drawing/2014/main" id="{AC7A1792-7155-9056-F09C-860AACD5B638}"/>
              </a:ext>
            </a:extLst>
          </p:cNvPr>
          <p:cNvSpPr/>
          <p:nvPr/>
        </p:nvSpPr>
        <p:spPr>
          <a:xfrm>
            <a:off x="2068735" y="2684222"/>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30" name="Freeform 30">
            <a:extLst>
              <a:ext uri="{FF2B5EF4-FFF2-40B4-BE49-F238E27FC236}">
                <a16:creationId xmlns:a16="http://schemas.microsoft.com/office/drawing/2014/main" id="{7821C334-06EA-199C-FF2D-E66D6459A9A5}"/>
              </a:ext>
            </a:extLst>
          </p:cNvPr>
          <p:cNvSpPr/>
          <p:nvPr/>
        </p:nvSpPr>
        <p:spPr>
          <a:xfrm>
            <a:off x="13252506" y="5301825"/>
            <a:ext cx="789293" cy="862715"/>
          </a:xfrm>
          <a:custGeom>
            <a:avLst/>
            <a:gdLst/>
            <a:ahLst/>
            <a:cxnLst/>
            <a:rect l="l" t="t" r="r" b="b"/>
            <a:pathLst>
              <a:path w="789293" h="862715">
                <a:moveTo>
                  <a:pt x="0" y="0"/>
                </a:moveTo>
                <a:lnTo>
                  <a:pt x="789293" y="0"/>
                </a:lnTo>
                <a:lnTo>
                  <a:pt x="789293" y="862715"/>
                </a:lnTo>
                <a:lnTo>
                  <a:pt x="0" y="8627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9" name="TextBox 39">
            <a:extLst>
              <a:ext uri="{FF2B5EF4-FFF2-40B4-BE49-F238E27FC236}">
                <a16:creationId xmlns:a16="http://schemas.microsoft.com/office/drawing/2014/main" id="{A2AA3DFA-86E0-646D-40C1-34D898E7F0B5}"/>
              </a:ext>
            </a:extLst>
          </p:cNvPr>
          <p:cNvSpPr txBox="1"/>
          <p:nvPr/>
        </p:nvSpPr>
        <p:spPr>
          <a:xfrm>
            <a:off x="2817150" y="1042747"/>
            <a:ext cx="11538747" cy="1641475"/>
          </a:xfrm>
          <a:prstGeom prst="rect">
            <a:avLst/>
          </a:prstGeom>
        </p:spPr>
        <p:txBody>
          <a:bodyPr wrap="square" lIns="0" tIns="0" rIns="0" bIns="0" rtlCol="0" anchor="t">
            <a:spAutoFit/>
          </a:bodyPr>
          <a:lstStyle/>
          <a:p>
            <a:pPr marL="0" marR="0" lvl="0" indent="0" algn="ctr" defTabSz="914400" rtl="0" eaLnBrk="1" fontAlgn="auto" latinLnBrk="0" hangingPunct="1">
              <a:lnSpc>
                <a:spcPts val="6359"/>
              </a:lnSpc>
              <a:spcBef>
                <a:spcPts val="0"/>
              </a:spcBef>
              <a:spcAft>
                <a:spcPts val="0"/>
              </a:spcAft>
              <a:buClrTx/>
              <a:buSzTx/>
              <a:buFontTx/>
              <a:buNone/>
              <a:tabLst/>
              <a:defRPr/>
            </a:pPr>
            <a:r>
              <a:rPr kumimoji="0" lang="en-US" sz="5999"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rPr>
              <a:t>Average Billing Amount by Medical Conditions </a:t>
            </a:r>
          </a:p>
        </p:txBody>
      </p:sp>
      <p:pic>
        <p:nvPicPr>
          <p:cNvPr id="11" name="Picture 10" descr="A graph of a graph&#10;&#10;Description automatically generated with medium confidence">
            <a:extLst>
              <a:ext uri="{FF2B5EF4-FFF2-40B4-BE49-F238E27FC236}">
                <a16:creationId xmlns:a16="http://schemas.microsoft.com/office/drawing/2014/main" id="{FA4D7B66-0DAB-DF61-6AA2-D3E33B6A1C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0953" y="2707456"/>
            <a:ext cx="11724247" cy="7470633"/>
          </a:xfrm>
          <a:prstGeom prst="rect">
            <a:avLst/>
          </a:prstGeom>
        </p:spPr>
      </p:pic>
    </p:spTree>
    <p:extLst>
      <p:ext uri="{BB962C8B-B14F-4D97-AF65-F5344CB8AC3E}">
        <p14:creationId xmlns:p14="http://schemas.microsoft.com/office/powerpoint/2010/main" val="211332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ED1DB-8005-7D96-6215-B80484156E8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6596A2-06C0-9FFA-23CC-B98AE89CFDD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426" r="-11885"/>
            </a:stretch>
          </a:blipFill>
        </p:spPr>
      </p:sp>
      <p:sp>
        <p:nvSpPr>
          <p:cNvPr id="3" name="Freeform 3">
            <a:extLst>
              <a:ext uri="{FF2B5EF4-FFF2-40B4-BE49-F238E27FC236}">
                <a16:creationId xmlns:a16="http://schemas.microsoft.com/office/drawing/2014/main" id="{32431CF9-C401-0C62-D001-E9F830B19B1B}"/>
              </a:ext>
            </a:extLst>
          </p:cNvPr>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a:extLst>
              <a:ext uri="{FF2B5EF4-FFF2-40B4-BE49-F238E27FC236}">
                <a16:creationId xmlns:a16="http://schemas.microsoft.com/office/drawing/2014/main" id="{FEC887D5-7826-492D-FC44-A6888EDFD911}"/>
              </a:ext>
            </a:extLst>
          </p:cNvPr>
          <p:cNvGrpSpPr/>
          <p:nvPr/>
        </p:nvGrpSpPr>
        <p:grpSpPr>
          <a:xfrm rot="5400000">
            <a:off x="17167778" y="8306860"/>
            <a:ext cx="643831" cy="1902880"/>
            <a:chOff x="0" y="0"/>
            <a:chExt cx="660400" cy="1951851"/>
          </a:xfrm>
        </p:grpSpPr>
        <p:sp>
          <p:nvSpPr>
            <p:cNvPr id="5" name="Freeform 5">
              <a:extLst>
                <a:ext uri="{FF2B5EF4-FFF2-40B4-BE49-F238E27FC236}">
                  <a16:creationId xmlns:a16="http://schemas.microsoft.com/office/drawing/2014/main" id="{A7BB89FC-1B26-F648-0879-64E594FE4BBE}"/>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6" name="TextBox 6">
              <a:extLst>
                <a:ext uri="{FF2B5EF4-FFF2-40B4-BE49-F238E27FC236}">
                  <a16:creationId xmlns:a16="http://schemas.microsoft.com/office/drawing/2014/main" id="{C7A7EF81-422F-03E8-F3D5-62C97678D465}"/>
                </a:ext>
              </a:extLst>
            </p:cNvPr>
            <p:cNvSpPr txBox="1"/>
            <p:nvPr/>
          </p:nvSpPr>
          <p:spPr>
            <a:xfrm>
              <a:off x="0" y="9525"/>
              <a:ext cx="660400" cy="1815326"/>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23">
            <a:extLst>
              <a:ext uri="{FF2B5EF4-FFF2-40B4-BE49-F238E27FC236}">
                <a16:creationId xmlns:a16="http://schemas.microsoft.com/office/drawing/2014/main" id="{2C052480-D13D-EC4A-63B0-D820740EFC8D}"/>
              </a:ext>
            </a:extLst>
          </p:cNvPr>
          <p:cNvGrpSpPr/>
          <p:nvPr/>
        </p:nvGrpSpPr>
        <p:grpSpPr>
          <a:xfrm>
            <a:off x="16428635" y="-545006"/>
            <a:ext cx="2585802" cy="2585802"/>
            <a:chOff x="0" y="0"/>
            <a:chExt cx="812800" cy="812800"/>
          </a:xfrm>
        </p:grpSpPr>
        <p:sp>
          <p:nvSpPr>
            <p:cNvPr id="24" name="Freeform 24">
              <a:extLst>
                <a:ext uri="{FF2B5EF4-FFF2-40B4-BE49-F238E27FC236}">
                  <a16:creationId xmlns:a16="http://schemas.microsoft.com/office/drawing/2014/main" id="{131A12B7-7C20-1B38-308A-77536BFC9A5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5" name="TextBox 25">
              <a:extLst>
                <a:ext uri="{FF2B5EF4-FFF2-40B4-BE49-F238E27FC236}">
                  <a16:creationId xmlns:a16="http://schemas.microsoft.com/office/drawing/2014/main" id="{F1FA6F0D-C24D-E28F-BE49-5B7B09C7B2A4}"/>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F8485DCB-8A8E-6858-C3EF-25C9DB3BECB2}"/>
              </a:ext>
            </a:extLst>
          </p:cNvPr>
          <p:cNvSpPr/>
          <p:nvPr/>
        </p:nvSpPr>
        <p:spPr>
          <a:xfrm>
            <a:off x="16998721" y="530182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27" name="Freeform 27">
            <a:extLst>
              <a:ext uri="{FF2B5EF4-FFF2-40B4-BE49-F238E27FC236}">
                <a16:creationId xmlns:a16="http://schemas.microsoft.com/office/drawing/2014/main" id="{A9DCFAA9-15F3-D3BE-80E5-2FA11A09FE76}"/>
              </a:ext>
            </a:extLst>
          </p:cNvPr>
          <p:cNvSpPr/>
          <p:nvPr/>
        </p:nvSpPr>
        <p:spPr>
          <a:xfrm>
            <a:off x="2068735" y="2684222"/>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30" name="Freeform 30">
            <a:extLst>
              <a:ext uri="{FF2B5EF4-FFF2-40B4-BE49-F238E27FC236}">
                <a16:creationId xmlns:a16="http://schemas.microsoft.com/office/drawing/2014/main" id="{24A62DA3-F235-D775-A5CD-FD13A6B7629D}"/>
              </a:ext>
            </a:extLst>
          </p:cNvPr>
          <p:cNvSpPr/>
          <p:nvPr/>
        </p:nvSpPr>
        <p:spPr>
          <a:xfrm>
            <a:off x="13252506" y="5301825"/>
            <a:ext cx="789293" cy="862715"/>
          </a:xfrm>
          <a:custGeom>
            <a:avLst/>
            <a:gdLst/>
            <a:ahLst/>
            <a:cxnLst/>
            <a:rect l="l" t="t" r="r" b="b"/>
            <a:pathLst>
              <a:path w="789293" h="862715">
                <a:moveTo>
                  <a:pt x="0" y="0"/>
                </a:moveTo>
                <a:lnTo>
                  <a:pt x="789293" y="0"/>
                </a:lnTo>
                <a:lnTo>
                  <a:pt x="789293" y="862715"/>
                </a:lnTo>
                <a:lnTo>
                  <a:pt x="0" y="8627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9" name="TextBox 39">
            <a:extLst>
              <a:ext uri="{FF2B5EF4-FFF2-40B4-BE49-F238E27FC236}">
                <a16:creationId xmlns:a16="http://schemas.microsoft.com/office/drawing/2014/main" id="{6CE54DC5-9CD7-E17B-0132-411FAE69BACE}"/>
              </a:ext>
            </a:extLst>
          </p:cNvPr>
          <p:cNvSpPr txBox="1"/>
          <p:nvPr/>
        </p:nvSpPr>
        <p:spPr>
          <a:xfrm>
            <a:off x="2817150" y="1042747"/>
            <a:ext cx="11538747" cy="1641475"/>
          </a:xfrm>
          <a:prstGeom prst="rect">
            <a:avLst/>
          </a:prstGeom>
        </p:spPr>
        <p:txBody>
          <a:bodyPr wrap="square" lIns="0" tIns="0" rIns="0" bIns="0" rtlCol="0" anchor="t">
            <a:spAutoFit/>
          </a:bodyPr>
          <a:lstStyle/>
          <a:p>
            <a:pPr marL="0" marR="0" lvl="0" indent="0" algn="ctr" defTabSz="914400" rtl="0" eaLnBrk="1" fontAlgn="auto" latinLnBrk="0" hangingPunct="1">
              <a:lnSpc>
                <a:spcPts val="6359"/>
              </a:lnSpc>
              <a:spcBef>
                <a:spcPts val="0"/>
              </a:spcBef>
              <a:spcAft>
                <a:spcPts val="0"/>
              </a:spcAft>
              <a:buClrTx/>
              <a:buSzTx/>
              <a:buFontTx/>
              <a:buNone/>
              <a:tabLst/>
              <a:defRPr/>
            </a:pPr>
            <a:r>
              <a:rPr kumimoji="0" lang="en-US" sz="5999"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rPr>
              <a:t>Average Billing Insurance Providers </a:t>
            </a:r>
          </a:p>
        </p:txBody>
      </p:sp>
      <p:pic>
        <p:nvPicPr>
          <p:cNvPr id="9" name="Picture 8">
            <a:extLst>
              <a:ext uri="{FF2B5EF4-FFF2-40B4-BE49-F238E27FC236}">
                <a16:creationId xmlns:a16="http://schemas.microsoft.com/office/drawing/2014/main" id="{394FAF0B-0E6C-DB1A-526F-28AF7B9112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04017" y="2884863"/>
            <a:ext cx="11373606" cy="6610790"/>
          </a:xfrm>
          <a:prstGeom prst="rect">
            <a:avLst/>
          </a:prstGeom>
        </p:spPr>
      </p:pic>
    </p:spTree>
    <p:extLst>
      <p:ext uri="{BB962C8B-B14F-4D97-AF65-F5344CB8AC3E}">
        <p14:creationId xmlns:p14="http://schemas.microsoft.com/office/powerpoint/2010/main" val="385641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0AE3E-4E0F-B5D7-7D4C-AE1BEE4D0A8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7DE65A-591A-C6F9-B1AA-017AAD15628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426" r="-11885"/>
            </a:stretch>
          </a:blipFill>
        </p:spPr>
      </p:sp>
      <p:sp>
        <p:nvSpPr>
          <p:cNvPr id="3" name="Freeform 3">
            <a:extLst>
              <a:ext uri="{FF2B5EF4-FFF2-40B4-BE49-F238E27FC236}">
                <a16:creationId xmlns:a16="http://schemas.microsoft.com/office/drawing/2014/main" id="{77B4A5B4-E140-8656-C6D2-7D4BC280F5AA}"/>
              </a:ext>
            </a:extLst>
          </p:cNvPr>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a:extLst>
              <a:ext uri="{FF2B5EF4-FFF2-40B4-BE49-F238E27FC236}">
                <a16:creationId xmlns:a16="http://schemas.microsoft.com/office/drawing/2014/main" id="{3A232DF7-02BB-45C8-D6E2-41A2E8373A0B}"/>
              </a:ext>
            </a:extLst>
          </p:cNvPr>
          <p:cNvGrpSpPr/>
          <p:nvPr/>
        </p:nvGrpSpPr>
        <p:grpSpPr>
          <a:xfrm rot="5400000">
            <a:off x="17167778" y="8306860"/>
            <a:ext cx="643831" cy="1902880"/>
            <a:chOff x="0" y="0"/>
            <a:chExt cx="660400" cy="1951851"/>
          </a:xfrm>
        </p:grpSpPr>
        <p:sp>
          <p:nvSpPr>
            <p:cNvPr id="5" name="Freeform 5">
              <a:extLst>
                <a:ext uri="{FF2B5EF4-FFF2-40B4-BE49-F238E27FC236}">
                  <a16:creationId xmlns:a16="http://schemas.microsoft.com/office/drawing/2014/main" id="{90CA2BC3-A91C-63A9-D54D-0EA3D4567E3B}"/>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6" name="TextBox 6">
              <a:extLst>
                <a:ext uri="{FF2B5EF4-FFF2-40B4-BE49-F238E27FC236}">
                  <a16:creationId xmlns:a16="http://schemas.microsoft.com/office/drawing/2014/main" id="{9B681422-4508-4DDC-DD4D-669C25E682B2}"/>
                </a:ext>
              </a:extLst>
            </p:cNvPr>
            <p:cNvSpPr txBox="1"/>
            <p:nvPr/>
          </p:nvSpPr>
          <p:spPr>
            <a:xfrm>
              <a:off x="0" y="9525"/>
              <a:ext cx="660400" cy="1815326"/>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23">
            <a:extLst>
              <a:ext uri="{FF2B5EF4-FFF2-40B4-BE49-F238E27FC236}">
                <a16:creationId xmlns:a16="http://schemas.microsoft.com/office/drawing/2014/main" id="{C80CE767-E44B-BE8E-4452-4BB90EDD2208}"/>
              </a:ext>
            </a:extLst>
          </p:cNvPr>
          <p:cNvGrpSpPr/>
          <p:nvPr/>
        </p:nvGrpSpPr>
        <p:grpSpPr>
          <a:xfrm>
            <a:off x="16428635" y="-545006"/>
            <a:ext cx="2585802" cy="2585802"/>
            <a:chOff x="0" y="0"/>
            <a:chExt cx="812800" cy="812800"/>
          </a:xfrm>
        </p:grpSpPr>
        <p:sp>
          <p:nvSpPr>
            <p:cNvPr id="24" name="Freeform 24">
              <a:extLst>
                <a:ext uri="{FF2B5EF4-FFF2-40B4-BE49-F238E27FC236}">
                  <a16:creationId xmlns:a16="http://schemas.microsoft.com/office/drawing/2014/main" id="{55FB493A-9F0E-058D-B144-DE6F270309E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5" name="TextBox 25">
              <a:extLst>
                <a:ext uri="{FF2B5EF4-FFF2-40B4-BE49-F238E27FC236}">
                  <a16:creationId xmlns:a16="http://schemas.microsoft.com/office/drawing/2014/main" id="{1215C2BA-B67E-C314-4858-D3BCE597FBAC}"/>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2CC2B17A-A98B-6D9D-01B5-079F3DC9A3F5}"/>
              </a:ext>
            </a:extLst>
          </p:cNvPr>
          <p:cNvSpPr/>
          <p:nvPr/>
        </p:nvSpPr>
        <p:spPr>
          <a:xfrm>
            <a:off x="16998721" y="530182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27" name="Freeform 27">
            <a:extLst>
              <a:ext uri="{FF2B5EF4-FFF2-40B4-BE49-F238E27FC236}">
                <a16:creationId xmlns:a16="http://schemas.microsoft.com/office/drawing/2014/main" id="{A8362C60-5F3A-78E0-DFCA-0B0C9D10B09F}"/>
              </a:ext>
            </a:extLst>
          </p:cNvPr>
          <p:cNvSpPr/>
          <p:nvPr/>
        </p:nvSpPr>
        <p:spPr>
          <a:xfrm>
            <a:off x="2068735" y="2684222"/>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30" name="Freeform 30">
            <a:extLst>
              <a:ext uri="{FF2B5EF4-FFF2-40B4-BE49-F238E27FC236}">
                <a16:creationId xmlns:a16="http://schemas.microsoft.com/office/drawing/2014/main" id="{729D38F3-D03A-2AEA-5DBF-FE05248BE032}"/>
              </a:ext>
            </a:extLst>
          </p:cNvPr>
          <p:cNvSpPr/>
          <p:nvPr/>
        </p:nvSpPr>
        <p:spPr>
          <a:xfrm>
            <a:off x="13252506" y="5301825"/>
            <a:ext cx="789293" cy="862715"/>
          </a:xfrm>
          <a:custGeom>
            <a:avLst/>
            <a:gdLst/>
            <a:ahLst/>
            <a:cxnLst/>
            <a:rect l="l" t="t" r="r" b="b"/>
            <a:pathLst>
              <a:path w="789293" h="862715">
                <a:moveTo>
                  <a:pt x="0" y="0"/>
                </a:moveTo>
                <a:lnTo>
                  <a:pt x="789293" y="0"/>
                </a:lnTo>
                <a:lnTo>
                  <a:pt x="789293" y="862715"/>
                </a:lnTo>
                <a:lnTo>
                  <a:pt x="0" y="8627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9" name="TextBox 39">
            <a:extLst>
              <a:ext uri="{FF2B5EF4-FFF2-40B4-BE49-F238E27FC236}">
                <a16:creationId xmlns:a16="http://schemas.microsoft.com/office/drawing/2014/main" id="{A5004172-5FB2-6140-801B-7F0A720FC20C}"/>
              </a:ext>
            </a:extLst>
          </p:cNvPr>
          <p:cNvSpPr txBox="1"/>
          <p:nvPr/>
        </p:nvSpPr>
        <p:spPr>
          <a:xfrm>
            <a:off x="2817150" y="1042747"/>
            <a:ext cx="11538747" cy="820738"/>
          </a:xfrm>
          <a:prstGeom prst="rect">
            <a:avLst/>
          </a:prstGeom>
        </p:spPr>
        <p:txBody>
          <a:bodyPr wrap="square" lIns="0" tIns="0" rIns="0" bIns="0" rtlCol="0" anchor="t">
            <a:spAutoFit/>
          </a:bodyPr>
          <a:lstStyle/>
          <a:p>
            <a:pPr marL="0" marR="0" lvl="0" indent="0" algn="ctr" defTabSz="914400" rtl="0" eaLnBrk="1" fontAlgn="auto" latinLnBrk="0" hangingPunct="1">
              <a:lnSpc>
                <a:spcPts val="6359"/>
              </a:lnSpc>
              <a:spcBef>
                <a:spcPts val="0"/>
              </a:spcBef>
              <a:spcAft>
                <a:spcPts val="0"/>
              </a:spcAft>
              <a:buClrTx/>
              <a:buSzTx/>
              <a:buFontTx/>
              <a:buNone/>
              <a:tabLst/>
              <a:defRPr/>
            </a:pPr>
            <a:r>
              <a:rPr kumimoji="0" lang="en-US" sz="5999"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rPr>
              <a:t>Revenue by Admission Type</a:t>
            </a:r>
          </a:p>
        </p:txBody>
      </p:sp>
      <p:pic>
        <p:nvPicPr>
          <p:cNvPr id="9" name="Picture 8" descr="A graph of blue rectangular bars&#10;&#10;Description automatically generated with medium confidence">
            <a:extLst>
              <a:ext uri="{FF2B5EF4-FFF2-40B4-BE49-F238E27FC236}">
                <a16:creationId xmlns:a16="http://schemas.microsoft.com/office/drawing/2014/main" id="{49EA5580-313C-9DA9-2ABA-AA0399E4B7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10425" y="2040796"/>
            <a:ext cx="13009835" cy="7845126"/>
          </a:xfrm>
          <a:prstGeom prst="rect">
            <a:avLst/>
          </a:prstGeom>
        </p:spPr>
      </p:pic>
    </p:spTree>
    <p:extLst>
      <p:ext uri="{BB962C8B-B14F-4D97-AF65-F5344CB8AC3E}">
        <p14:creationId xmlns:p14="http://schemas.microsoft.com/office/powerpoint/2010/main" val="25784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922751" y="191218"/>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5400000">
            <a:off x="17167778" y="8306860"/>
            <a:ext cx="643831" cy="1902880"/>
            <a:chOff x="0" y="0"/>
            <a:chExt cx="660400" cy="1951851"/>
          </a:xfrm>
        </p:grpSpPr>
        <p:sp>
          <p:nvSpPr>
            <p:cNvPr id="5" name="Freeform 5"/>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6" name="TextBox 6"/>
            <p:cNvSpPr txBox="1"/>
            <p:nvPr/>
          </p:nvSpPr>
          <p:spPr>
            <a:xfrm>
              <a:off x="0" y="9525"/>
              <a:ext cx="660400" cy="1815326"/>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7"/>
          <p:cNvGrpSpPr/>
          <p:nvPr/>
        </p:nvGrpSpPr>
        <p:grpSpPr>
          <a:xfrm>
            <a:off x="16538253" y="8936385"/>
            <a:ext cx="643732" cy="64373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9" name="TextBox 9"/>
            <p:cNvSpPr txBox="1"/>
            <p:nvPr/>
          </p:nvSpPr>
          <p:spPr>
            <a:xfrm>
              <a:off x="76200" y="85725"/>
              <a:ext cx="660400" cy="650875"/>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Freeform 22"/>
          <p:cNvSpPr/>
          <p:nvPr/>
        </p:nvSpPr>
        <p:spPr>
          <a:xfrm>
            <a:off x="13487400" y="504464"/>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3" name="Group 23"/>
          <p:cNvGrpSpPr/>
          <p:nvPr/>
        </p:nvGrpSpPr>
        <p:grpSpPr>
          <a:xfrm>
            <a:off x="16428635" y="-545006"/>
            <a:ext cx="2585802" cy="258580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p:cNvSpPr/>
          <p:nvPr/>
        </p:nvSpPr>
        <p:spPr>
          <a:xfrm>
            <a:off x="16998721" y="530182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27" name="Freeform 27"/>
          <p:cNvSpPr/>
          <p:nvPr/>
        </p:nvSpPr>
        <p:spPr>
          <a:xfrm>
            <a:off x="2068735" y="2684222"/>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28" name="Freeform 28"/>
          <p:cNvSpPr/>
          <p:nvPr/>
        </p:nvSpPr>
        <p:spPr>
          <a:xfrm>
            <a:off x="3846715" y="5494485"/>
            <a:ext cx="969376" cy="619189"/>
          </a:xfrm>
          <a:custGeom>
            <a:avLst/>
            <a:gdLst/>
            <a:ahLst/>
            <a:cxnLst/>
            <a:rect l="l" t="t" r="r" b="b"/>
            <a:pathLst>
              <a:path w="969376" h="619189">
                <a:moveTo>
                  <a:pt x="0" y="0"/>
                </a:moveTo>
                <a:lnTo>
                  <a:pt x="969376" y="0"/>
                </a:lnTo>
                <a:lnTo>
                  <a:pt x="969376" y="619189"/>
                </a:lnTo>
                <a:lnTo>
                  <a:pt x="0" y="6191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0" name="Freeform 30"/>
          <p:cNvSpPr/>
          <p:nvPr/>
        </p:nvSpPr>
        <p:spPr>
          <a:xfrm>
            <a:off x="13252506" y="5301825"/>
            <a:ext cx="789293" cy="862715"/>
          </a:xfrm>
          <a:custGeom>
            <a:avLst/>
            <a:gdLst/>
            <a:ahLst/>
            <a:cxnLst/>
            <a:rect l="l" t="t" r="r" b="b"/>
            <a:pathLst>
              <a:path w="789293" h="862715">
                <a:moveTo>
                  <a:pt x="0" y="0"/>
                </a:moveTo>
                <a:lnTo>
                  <a:pt x="789293" y="0"/>
                </a:lnTo>
                <a:lnTo>
                  <a:pt x="789293" y="862715"/>
                </a:lnTo>
                <a:lnTo>
                  <a:pt x="0" y="8627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2" name="TextBox 32"/>
          <p:cNvSpPr txBox="1"/>
          <p:nvPr/>
        </p:nvSpPr>
        <p:spPr>
          <a:xfrm>
            <a:off x="16538253" y="9120187"/>
            <a:ext cx="643732" cy="285651"/>
          </a:xfrm>
          <a:prstGeom prst="rect">
            <a:avLst/>
          </a:prstGeom>
        </p:spPr>
        <p:txBody>
          <a:bodyPr lIns="0" tIns="0" rIns="0" bIns="0" rtlCol="0" anchor="t">
            <a:spAutoFit/>
          </a:bodyPr>
          <a:lstStyle/>
          <a:p>
            <a:pPr marL="0" marR="0" lvl="0" indent="0" algn="ctr" defTabSz="914400" rtl="0" eaLnBrk="1" fontAlgn="auto" latinLnBrk="0" hangingPunct="1">
              <a:lnSpc>
                <a:spcPts val="2399"/>
              </a:lnSpc>
              <a:spcBef>
                <a:spcPts val="0"/>
              </a:spcBef>
              <a:spcAft>
                <a:spcPts val="0"/>
              </a:spcAft>
              <a:buClrTx/>
              <a:buSzTx/>
              <a:buFontTx/>
              <a:buNone/>
              <a:tabLst/>
              <a:defRPr/>
            </a:pPr>
            <a:r>
              <a:rPr kumimoji="0" lang="en-US" sz="1999" b="1" i="0" u="none" strike="noStrike" kern="1200" cap="none" spc="0" normalizeH="0" baseline="0" noProof="0">
                <a:ln>
                  <a:noFill/>
                </a:ln>
                <a:solidFill>
                  <a:srgbClr val="FFFFFF"/>
                </a:solidFill>
                <a:effectLst/>
                <a:uLnTx/>
                <a:uFillTx/>
                <a:latin typeface="Montserrat Bold"/>
                <a:ea typeface="Montserrat Bold"/>
                <a:cs typeface="Montserrat Bold"/>
                <a:sym typeface="Montserrat Bold"/>
              </a:rPr>
              <a:t>04</a:t>
            </a:r>
          </a:p>
        </p:txBody>
      </p:sp>
      <p:sp>
        <p:nvSpPr>
          <p:cNvPr id="37" name="TextBox 37"/>
          <p:cNvSpPr txBox="1"/>
          <p:nvPr/>
        </p:nvSpPr>
        <p:spPr>
          <a:xfrm>
            <a:off x="7063963" y="6418474"/>
            <a:ext cx="3842898" cy="361884"/>
          </a:xfrm>
          <a:prstGeom prst="rect">
            <a:avLst/>
          </a:prstGeom>
        </p:spPr>
        <p:txBody>
          <a:bodyPr lIns="0" tIns="0" rIns="0" bIns="0" rtlCol="0" anchor="t">
            <a:spAutoFit/>
          </a:bodyPr>
          <a:lstStyle/>
          <a:p>
            <a:pPr marL="0" marR="0" lvl="0" indent="0" algn="ctr" defTabSz="914400" rtl="0" eaLnBrk="1" fontAlgn="auto" latinLnBrk="0" hangingPunct="1">
              <a:lnSpc>
                <a:spcPts val="2999"/>
              </a:lnSpc>
              <a:spcBef>
                <a:spcPts val="0"/>
              </a:spcBef>
              <a:spcAft>
                <a:spcPts val="0"/>
              </a:spcAft>
              <a:buClrTx/>
              <a:buSzTx/>
              <a:buFontTx/>
              <a:buNone/>
              <a:tabLst/>
              <a:defRPr/>
            </a:pPr>
            <a:r>
              <a:rPr kumimoji="0" lang="en-US" sz="2499" b="1" i="0" u="none" strike="noStrike" kern="1200" cap="none" spc="0" normalizeH="0" baseline="0" noProof="0">
                <a:ln>
                  <a:noFill/>
                </a:ln>
                <a:solidFill>
                  <a:srgbClr val="193378"/>
                </a:solidFill>
                <a:effectLst/>
                <a:uLnTx/>
                <a:uFillTx/>
                <a:latin typeface="Montserrat Bold"/>
                <a:ea typeface="Montserrat Bold"/>
                <a:cs typeface="Montserrat Bold"/>
                <a:sym typeface="Montserrat Bold"/>
              </a:rPr>
              <a:t>Surgical Services</a:t>
            </a:r>
          </a:p>
        </p:txBody>
      </p:sp>
      <p:grpSp>
        <p:nvGrpSpPr>
          <p:cNvPr id="10" name="Group 10"/>
          <p:cNvGrpSpPr/>
          <p:nvPr/>
        </p:nvGrpSpPr>
        <p:grpSpPr>
          <a:xfrm>
            <a:off x="718024" y="5690411"/>
            <a:ext cx="16541276" cy="1654127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42" name="Picture 41" descr="A close-up of a graph&#10;&#10;Description automatically generated">
            <a:extLst>
              <a:ext uri="{FF2B5EF4-FFF2-40B4-BE49-F238E27FC236}">
                <a16:creationId xmlns:a16="http://schemas.microsoft.com/office/drawing/2014/main" id="{F5B6C3F7-051F-1A1E-E6F4-F69F3BB55B6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1038170"/>
            <a:ext cx="18287999" cy="9248830"/>
          </a:xfrm>
          <a:prstGeom prst="rect">
            <a:avLst/>
          </a:prstGeom>
        </p:spPr>
      </p:pic>
      <p:sp>
        <p:nvSpPr>
          <p:cNvPr id="43" name="TextBox 34">
            <a:extLst>
              <a:ext uri="{FF2B5EF4-FFF2-40B4-BE49-F238E27FC236}">
                <a16:creationId xmlns:a16="http://schemas.microsoft.com/office/drawing/2014/main" id="{4D667BEF-99E9-9018-1F16-E0D08142B1EF}"/>
              </a:ext>
            </a:extLst>
          </p:cNvPr>
          <p:cNvSpPr txBox="1"/>
          <p:nvPr/>
        </p:nvSpPr>
        <p:spPr>
          <a:xfrm>
            <a:off x="2102808" y="62630"/>
            <a:ext cx="5131990" cy="830514"/>
          </a:xfrm>
          <a:prstGeom prst="rect">
            <a:avLst/>
          </a:prstGeom>
        </p:spPr>
        <p:txBody>
          <a:bodyPr lIns="0" tIns="0" rIns="0" bIns="0" rtlCol="0" anchor="t">
            <a:spAutoFit/>
          </a:bodyPr>
          <a:lstStyle/>
          <a:p>
            <a:pPr marL="0" marR="0" lvl="0" indent="0" algn="l" defTabSz="914400" rtl="0" eaLnBrk="1" fontAlgn="auto" latinLnBrk="0" hangingPunct="1">
              <a:lnSpc>
                <a:spcPts val="6359"/>
              </a:lnSpc>
              <a:spcBef>
                <a:spcPts val="0"/>
              </a:spcBef>
              <a:spcAft>
                <a:spcPts val="0"/>
              </a:spcAft>
              <a:buClrTx/>
              <a:buSzTx/>
              <a:buFontTx/>
              <a:buNone/>
              <a:tabLst/>
              <a:defRPr/>
            </a:pPr>
            <a:r>
              <a:rPr kumimoji="0" lang="en-US" sz="5999"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rPr>
              <a:t>Final Dashboard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56EE6-CED7-28F6-3CA2-8133F28F138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6096AAC-8BB1-FAE0-A399-C355D085013A}"/>
              </a:ext>
            </a:extLst>
          </p:cNvPr>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a:extLst>
              <a:ext uri="{FF2B5EF4-FFF2-40B4-BE49-F238E27FC236}">
                <a16:creationId xmlns:a16="http://schemas.microsoft.com/office/drawing/2014/main" id="{DF08FB25-A8B8-CC5B-AF2D-9430626FB5F2}"/>
              </a:ext>
            </a:extLst>
          </p:cNvPr>
          <p:cNvGrpSpPr/>
          <p:nvPr/>
        </p:nvGrpSpPr>
        <p:grpSpPr>
          <a:xfrm>
            <a:off x="11029379" y="3420172"/>
            <a:ext cx="11017748" cy="11017748"/>
            <a:chOff x="0" y="0"/>
            <a:chExt cx="812800" cy="812800"/>
          </a:xfrm>
        </p:grpSpPr>
        <p:sp>
          <p:nvSpPr>
            <p:cNvPr id="4" name="Freeform 4">
              <a:extLst>
                <a:ext uri="{FF2B5EF4-FFF2-40B4-BE49-F238E27FC236}">
                  <a16:creationId xmlns:a16="http://schemas.microsoft.com/office/drawing/2014/main" id="{DD7EBC14-0714-5DC4-9122-25C69E49710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5" name="TextBox 5">
              <a:extLst>
                <a:ext uri="{FF2B5EF4-FFF2-40B4-BE49-F238E27FC236}">
                  <a16:creationId xmlns:a16="http://schemas.microsoft.com/office/drawing/2014/main" id="{3EC348C3-AF44-98D4-F2D1-38C22AD6C69D}"/>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a:extLst>
              <a:ext uri="{FF2B5EF4-FFF2-40B4-BE49-F238E27FC236}">
                <a16:creationId xmlns:a16="http://schemas.microsoft.com/office/drawing/2014/main" id="{59AD5FC2-5DE3-3B22-AD4A-C1FAA703DE93}"/>
              </a:ext>
            </a:extLst>
          </p:cNvPr>
          <p:cNvGrpSpPr/>
          <p:nvPr/>
        </p:nvGrpSpPr>
        <p:grpSpPr>
          <a:xfrm rot="5400000">
            <a:off x="17167778" y="8306860"/>
            <a:ext cx="643831" cy="1902880"/>
            <a:chOff x="0" y="0"/>
            <a:chExt cx="660400" cy="1951851"/>
          </a:xfrm>
        </p:grpSpPr>
        <p:sp>
          <p:nvSpPr>
            <p:cNvPr id="7" name="Freeform 7">
              <a:extLst>
                <a:ext uri="{FF2B5EF4-FFF2-40B4-BE49-F238E27FC236}">
                  <a16:creationId xmlns:a16="http://schemas.microsoft.com/office/drawing/2014/main" id="{F3BE0940-A770-8CF0-9866-35ABF20C21C5}"/>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193378"/>
            </a:solidFill>
          </p:spPr>
        </p:sp>
        <p:sp>
          <p:nvSpPr>
            <p:cNvPr id="8" name="TextBox 8">
              <a:extLst>
                <a:ext uri="{FF2B5EF4-FFF2-40B4-BE49-F238E27FC236}">
                  <a16:creationId xmlns:a16="http://schemas.microsoft.com/office/drawing/2014/main" id="{7482ED95-F38E-5F73-DBE4-82B055726A91}"/>
                </a:ext>
              </a:extLst>
            </p:cNvPr>
            <p:cNvSpPr txBox="1"/>
            <p:nvPr/>
          </p:nvSpPr>
          <p:spPr>
            <a:xfrm>
              <a:off x="0" y="9525"/>
              <a:ext cx="660400" cy="1815326"/>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oup 9">
            <a:extLst>
              <a:ext uri="{FF2B5EF4-FFF2-40B4-BE49-F238E27FC236}">
                <a16:creationId xmlns:a16="http://schemas.microsoft.com/office/drawing/2014/main" id="{DD5535C9-399E-BA9E-F1D3-BB14E12C7C0A}"/>
              </a:ext>
            </a:extLst>
          </p:cNvPr>
          <p:cNvGrpSpPr/>
          <p:nvPr/>
        </p:nvGrpSpPr>
        <p:grpSpPr>
          <a:xfrm>
            <a:off x="16538253" y="8936385"/>
            <a:ext cx="643732" cy="643732"/>
            <a:chOff x="0" y="0"/>
            <a:chExt cx="812800" cy="812800"/>
          </a:xfrm>
        </p:grpSpPr>
        <p:sp>
          <p:nvSpPr>
            <p:cNvPr id="10" name="Freeform 10">
              <a:extLst>
                <a:ext uri="{FF2B5EF4-FFF2-40B4-BE49-F238E27FC236}">
                  <a16:creationId xmlns:a16="http://schemas.microsoft.com/office/drawing/2014/main" id="{EB567430-398A-EEAD-7C89-711FC91492F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a:extLst>
                <a:ext uri="{FF2B5EF4-FFF2-40B4-BE49-F238E27FC236}">
                  <a16:creationId xmlns:a16="http://schemas.microsoft.com/office/drawing/2014/main" id="{76D51165-19FC-F4BC-EF80-E15DB59DEAB1}"/>
                </a:ext>
              </a:extLst>
            </p:cNvPr>
            <p:cNvSpPr txBox="1"/>
            <p:nvPr/>
          </p:nvSpPr>
          <p:spPr>
            <a:xfrm>
              <a:off x="76200" y="85725"/>
              <a:ext cx="660400" cy="650875"/>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Freeform 12">
            <a:extLst>
              <a:ext uri="{FF2B5EF4-FFF2-40B4-BE49-F238E27FC236}">
                <a16:creationId xmlns:a16="http://schemas.microsoft.com/office/drawing/2014/main" id="{F1EA71BD-1609-5C2D-DF79-21A21FE9034F}"/>
              </a:ext>
            </a:extLst>
          </p:cNvPr>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7" name="Group 17">
            <a:extLst>
              <a:ext uri="{FF2B5EF4-FFF2-40B4-BE49-F238E27FC236}">
                <a16:creationId xmlns:a16="http://schemas.microsoft.com/office/drawing/2014/main" id="{53CA9EE6-7456-F994-4831-E3DE3E5CBC55}"/>
              </a:ext>
            </a:extLst>
          </p:cNvPr>
          <p:cNvGrpSpPr/>
          <p:nvPr/>
        </p:nvGrpSpPr>
        <p:grpSpPr>
          <a:xfrm>
            <a:off x="9745664" y="4495940"/>
            <a:ext cx="4582632" cy="4762310"/>
            <a:chOff x="0" y="0"/>
            <a:chExt cx="812800" cy="844669"/>
          </a:xfrm>
        </p:grpSpPr>
        <p:sp>
          <p:nvSpPr>
            <p:cNvPr id="18" name="Freeform 18">
              <a:extLst>
                <a:ext uri="{FF2B5EF4-FFF2-40B4-BE49-F238E27FC236}">
                  <a16:creationId xmlns:a16="http://schemas.microsoft.com/office/drawing/2014/main" id="{9AE4B297-3848-FDBE-0D63-B43ACA6BD24C}"/>
                </a:ext>
              </a:extLst>
            </p:cNvPr>
            <p:cNvSpPr/>
            <p:nvPr/>
          </p:nvSpPr>
          <p:spPr>
            <a:xfrm>
              <a:off x="0" y="0"/>
              <a:ext cx="812800" cy="844669"/>
            </a:xfrm>
            <a:custGeom>
              <a:avLst/>
              <a:gdLst/>
              <a:ahLst/>
              <a:cxnLst/>
              <a:rect l="l" t="t" r="r" b="b"/>
              <a:pathLst>
                <a:path w="812800" h="844669">
                  <a:moveTo>
                    <a:pt x="150357" y="0"/>
                  </a:moveTo>
                  <a:lnTo>
                    <a:pt x="662443" y="0"/>
                  </a:lnTo>
                  <a:cubicBezTo>
                    <a:pt x="745483" y="0"/>
                    <a:pt x="812800" y="67317"/>
                    <a:pt x="812800" y="150357"/>
                  </a:cubicBezTo>
                  <a:lnTo>
                    <a:pt x="812800" y="694312"/>
                  </a:lnTo>
                  <a:cubicBezTo>
                    <a:pt x="812800" y="734189"/>
                    <a:pt x="796959" y="772433"/>
                    <a:pt x="768761" y="800630"/>
                  </a:cubicBezTo>
                  <a:cubicBezTo>
                    <a:pt x="740564" y="828828"/>
                    <a:pt x="702320" y="844669"/>
                    <a:pt x="662443" y="844669"/>
                  </a:cubicBezTo>
                  <a:lnTo>
                    <a:pt x="150357" y="844669"/>
                  </a:lnTo>
                  <a:cubicBezTo>
                    <a:pt x="67317" y="844669"/>
                    <a:pt x="0" y="777352"/>
                    <a:pt x="0" y="694312"/>
                  </a:cubicBezTo>
                  <a:lnTo>
                    <a:pt x="0" y="150357"/>
                  </a:lnTo>
                  <a:cubicBezTo>
                    <a:pt x="0" y="67317"/>
                    <a:pt x="67317" y="0"/>
                    <a:pt x="150357" y="0"/>
                  </a:cubicBezTo>
                  <a:close/>
                </a:path>
              </a:pathLst>
            </a:custGeom>
            <a:solidFill>
              <a:srgbClr val="FFFFFF"/>
            </a:solidFill>
          </p:spPr>
        </p:sp>
        <p:sp>
          <p:nvSpPr>
            <p:cNvPr id="19" name="TextBox 19">
              <a:extLst>
                <a:ext uri="{FF2B5EF4-FFF2-40B4-BE49-F238E27FC236}">
                  <a16:creationId xmlns:a16="http://schemas.microsoft.com/office/drawing/2014/main" id="{999DA7E2-C333-9F57-4548-7CB223AE5045}"/>
                </a:ext>
              </a:extLst>
            </p:cNvPr>
            <p:cNvSpPr txBox="1"/>
            <p:nvPr/>
          </p:nvSpPr>
          <p:spPr>
            <a:xfrm>
              <a:off x="0" y="9525"/>
              <a:ext cx="812800" cy="835144"/>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Freeform 22">
            <a:extLst>
              <a:ext uri="{FF2B5EF4-FFF2-40B4-BE49-F238E27FC236}">
                <a16:creationId xmlns:a16="http://schemas.microsoft.com/office/drawing/2014/main" id="{E4BD0160-FBBB-D025-8632-EA235C33E8D8}"/>
              </a:ext>
            </a:extLst>
          </p:cNvPr>
          <p:cNvSpPr/>
          <p:nvPr/>
        </p:nvSpPr>
        <p:spPr>
          <a:xfrm>
            <a:off x="17126499" y="445695"/>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a:extLst>
              <a:ext uri="{FF2B5EF4-FFF2-40B4-BE49-F238E27FC236}">
                <a16:creationId xmlns:a16="http://schemas.microsoft.com/office/drawing/2014/main" id="{27F58D2B-994E-4E88-0497-16982A767EE0}"/>
              </a:ext>
            </a:extLst>
          </p:cNvPr>
          <p:cNvSpPr/>
          <p:nvPr/>
        </p:nvSpPr>
        <p:spPr>
          <a:xfrm>
            <a:off x="845436" y="893638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sp>
        <p:nvSpPr>
          <p:cNvPr id="24" name="Freeform 24">
            <a:extLst>
              <a:ext uri="{FF2B5EF4-FFF2-40B4-BE49-F238E27FC236}">
                <a16:creationId xmlns:a16="http://schemas.microsoft.com/office/drawing/2014/main" id="{FB31582E-759E-CEA5-35E6-DE5F78A93683}"/>
              </a:ext>
            </a:extLst>
          </p:cNvPr>
          <p:cNvSpPr/>
          <p:nvPr/>
        </p:nvSpPr>
        <p:spPr>
          <a:xfrm>
            <a:off x="8248750" y="524581"/>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grpSp>
        <p:nvGrpSpPr>
          <p:cNvPr id="25" name="Group 25">
            <a:extLst>
              <a:ext uri="{FF2B5EF4-FFF2-40B4-BE49-F238E27FC236}">
                <a16:creationId xmlns:a16="http://schemas.microsoft.com/office/drawing/2014/main" id="{51E485EE-1AA9-D322-B258-6407ACCBE59D}"/>
              </a:ext>
            </a:extLst>
          </p:cNvPr>
          <p:cNvGrpSpPr/>
          <p:nvPr/>
        </p:nvGrpSpPr>
        <p:grpSpPr>
          <a:xfrm>
            <a:off x="13693893" y="445695"/>
            <a:ext cx="1268804" cy="1268804"/>
            <a:chOff x="0" y="0"/>
            <a:chExt cx="812800" cy="812800"/>
          </a:xfrm>
        </p:grpSpPr>
        <p:sp>
          <p:nvSpPr>
            <p:cNvPr id="26" name="Freeform 26">
              <a:extLst>
                <a:ext uri="{FF2B5EF4-FFF2-40B4-BE49-F238E27FC236}">
                  <a16:creationId xmlns:a16="http://schemas.microsoft.com/office/drawing/2014/main" id="{18BF7AE9-DB16-37E7-702A-C1A79780194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7" name="TextBox 27">
              <a:extLst>
                <a:ext uri="{FF2B5EF4-FFF2-40B4-BE49-F238E27FC236}">
                  <a16:creationId xmlns:a16="http://schemas.microsoft.com/office/drawing/2014/main" id="{D2D5A173-FB90-92CF-46C8-9BE65B050DAB}"/>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Freeform 28">
            <a:extLst>
              <a:ext uri="{FF2B5EF4-FFF2-40B4-BE49-F238E27FC236}">
                <a16:creationId xmlns:a16="http://schemas.microsoft.com/office/drawing/2014/main" id="{27ECC23A-9971-3847-D7DE-CF73E5DB06AF}"/>
              </a:ext>
            </a:extLst>
          </p:cNvPr>
          <p:cNvSpPr/>
          <p:nvPr/>
        </p:nvSpPr>
        <p:spPr>
          <a:xfrm>
            <a:off x="13899324" y="734519"/>
            <a:ext cx="857943" cy="511646"/>
          </a:xfrm>
          <a:custGeom>
            <a:avLst/>
            <a:gdLst/>
            <a:ahLst/>
            <a:cxnLst/>
            <a:rect l="l" t="t" r="r" b="b"/>
            <a:pathLst>
              <a:path w="857943" h="511646">
                <a:moveTo>
                  <a:pt x="0" y="0"/>
                </a:moveTo>
                <a:lnTo>
                  <a:pt x="857943" y="0"/>
                </a:lnTo>
                <a:lnTo>
                  <a:pt x="857943" y="511646"/>
                </a:lnTo>
                <a:lnTo>
                  <a:pt x="0" y="5116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4" name="TextBox 34">
            <a:extLst>
              <a:ext uri="{FF2B5EF4-FFF2-40B4-BE49-F238E27FC236}">
                <a16:creationId xmlns:a16="http://schemas.microsoft.com/office/drawing/2014/main" id="{1DD184A4-9900-D918-0517-CE746770D6EA}"/>
              </a:ext>
            </a:extLst>
          </p:cNvPr>
          <p:cNvSpPr txBox="1"/>
          <p:nvPr/>
        </p:nvSpPr>
        <p:spPr>
          <a:xfrm>
            <a:off x="1184444" y="1488217"/>
            <a:ext cx="8145557" cy="1641475"/>
          </a:xfrm>
          <a:prstGeom prst="rect">
            <a:avLst/>
          </a:prstGeom>
        </p:spPr>
        <p:txBody>
          <a:bodyPr wrap="square" lIns="0" tIns="0" rIns="0" bIns="0" rtlCol="0" anchor="t">
            <a:spAutoFit/>
          </a:bodyPr>
          <a:lstStyle/>
          <a:p>
            <a:pPr marL="0" marR="0" lvl="0" indent="0" algn="l" defTabSz="914400" rtl="0" eaLnBrk="1" fontAlgn="auto" latinLnBrk="0" hangingPunct="1">
              <a:lnSpc>
                <a:spcPts val="6359"/>
              </a:lnSpc>
              <a:spcBef>
                <a:spcPts val="0"/>
              </a:spcBef>
              <a:spcAft>
                <a:spcPts val="0"/>
              </a:spcAft>
              <a:buClrTx/>
              <a:buSzTx/>
              <a:buFontTx/>
              <a:buNone/>
              <a:tabLst/>
              <a:defRPr/>
            </a:pPr>
            <a:r>
              <a:rPr kumimoji="0" lang="en-US" sz="5999"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rPr>
              <a:t>Average </a:t>
            </a:r>
            <a:r>
              <a:rPr lang="en-US" sz="5999" b="1" dirty="0">
                <a:solidFill>
                  <a:srgbClr val="193378"/>
                </a:solidFill>
                <a:latin typeface="Montserrat Classic Bold"/>
                <a:ea typeface="Montserrat Classic Bold"/>
                <a:cs typeface="Montserrat Classic Bold"/>
                <a:sym typeface="Montserrat Classic Bold"/>
              </a:rPr>
              <a:t>length</a:t>
            </a:r>
            <a:r>
              <a:rPr kumimoji="0" lang="en-US" sz="5999"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rPr>
              <a:t> stay (day) by Admission type  </a:t>
            </a:r>
          </a:p>
        </p:txBody>
      </p:sp>
      <p:grpSp>
        <p:nvGrpSpPr>
          <p:cNvPr id="35" name="Group 9">
            <a:extLst>
              <a:ext uri="{FF2B5EF4-FFF2-40B4-BE49-F238E27FC236}">
                <a16:creationId xmlns:a16="http://schemas.microsoft.com/office/drawing/2014/main" id="{CD5311A0-8BE7-BF33-53B9-8E44E1496E6B}"/>
              </a:ext>
            </a:extLst>
          </p:cNvPr>
          <p:cNvGrpSpPr/>
          <p:nvPr/>
        </p:nvGrpSpPr>
        <p:grpSpPr>
          <a:xfrm>
            <a:off x="9330001" y="1943848"/>
            <a:ext cx="7022576" cy="7647804"/>
            <a:chOff x="0" y="0"/>
            <a:chExt cx="1114092" cy="1315028"/>
          </a:xfrm>
        </p:grpSpPr>
        <p:sp>
          <p:nvSpPr>
            <p:cNvPr id="36" name="Freeform 10">
              <a:extLst>
                <a:ext uri="{FF2B5EF4-FFF2-40B4-BE49-F238E27FC236}">
                  <a16:creationId xmlns:a16="http://schemas.microsoft.com/office/drawing/2014/main" id="{40E5D64E-627A-DBC7-C0F7-D422C6E8A1D0}"/>
                </a:ext>
              </a:extLst>
            </p:cNvPr>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12"/>
              <a:stretch>
                <a:fillRect l="-21345" r="-55818"/>
              </a:stretch>
            </a:blipFill>
          </p:spPr>
        </p:sp>
      </p:grpSp>
      <p:pic>
        <p:nvPicPr>
          <p:cNvPr id="14" name="Picture 13" descr="A diagram of a number of emergency situations&#10;&#10;Description automatically generated with medium confidence">
            <a:extLst>
              <a:ext uri="{FF2B5EF4-FFF2-40B4-BE49-F238E27FC236}">
                <a16:creationId xmlns:a16="http://schemas.microsoft.com/office/drawing/2014/main" id="{A172A4D8-9BAD-2582-EAEA-B26E0506948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2341" y="3645357"/>
            <a:ext cx="9512840" cy="5818260"/>
          </a:xfrm>
          <a:prstGeom prst="rect">
            <a:avLst/>
          </a:prstGeom>
        </p:spPr>
      </p:pic>
    </p:spTree>
    <p:extLst>
      <p:ext uri="{BB962C8B-B14F-4D97-AF65-F5344CB8AC3E}">
        <p14:creationId xmlns:p14="http://schemas.microsoft.com/office/powerpoint/2010/main" val="270693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029379" y="3420172"/>
            <a:ext cx="11017748" cy="1101774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p:cNvGrpSpPr/>
          <p:nvPr/>
        </p:nvGrpSpPr>
        <p:grpSpPr>
          <a:xfrm rot="5400000">
            <a:off x="17167778" y="8306860"/>
            <a:ext cx="643831" cy="1902880"/>
            <a:chOff x="0" y="0"/>
            <a:chExt cx="660400" cy="1951851"/>
          </a:xfrm>
        </p:grpSpPr>
        <p:sp>
          <p:nvSpPr>
            <p:cNvPr id="7" name="Freeform 7"/>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193378"/>
            </a:solidFill>
          </p:spPr>
        </p:sp>
        <p:sp>
          <p:nvSpPr>
            <p:cNvPr id="8" name="TextBox 8"/>
            <p:cNvSpPr txBox="1"/>
            <p:nvPr/>
          </p:nvSpPr>
          <p:spPr>
            <a:xfrm>
              <a:off x="0" y="9525"/>
              <a:ext cx="660400" cy="1815326"/>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oup 9"/>
          <p:cNvGrpSpPr/>
          <p:nvPr/>
        </p:nvGrpSpPr>
        <p:grpSpPr>
          <a:xfrm>
            <a:off x="16538253" y="8936385"/>
            <a:ext cx="643732" cy="6437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p:cNvSpPr txBox="1"/>
            <p:nvPr/>
          </p:nvSpPr>
          <p:spPr>
            <a:xfrm>
              <a:off x="76200" y="85725"/>
              <a:ext cx="660400" cy="650875"/>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Freeform 12"/>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a:grpSpLocks noChangeAspect="1"/>
          </p:cNvGrpSpPr>
          <p:nvPr/>
        </p:nvGrpSpPr>
        <p:grpSpPr>
          <a:xfrm>
            <a:off x="11029379" y="1005477"/>
            <a:ext cx="6229921" cy="6438443"/>
            <a:chOff x="0" y="0"/>
            <a:chExt cx="6362700" cy="6575666"/>
          </a:xfrm>
        </p:grpSpPr>
        <p:sp>
          <p:nvSpPr>
            <p:cNvPr id="16" name="Freeform 16"/>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6"/>
              <a:stretch>
                <a:fillRect l="-27515" r="-27515"/>
              </a:stretch>
            </a:blipFill>
          </p:spPr>
        </p:sp>
      </p:grpSp>
      <p:grpSp>
        <p:nvGrpSpPr>
          <p:cNvPr id="17" name="Group 17"/>
          <p:cNvGrpSpPr/>
          <p:nvPr/>
        </p:nvGrpSpPr>
        <p:grpSpPr>
          <a:xfrm>
            <a:off x="9745664" y="4495940"/>
            <a:ext cx="4582632" cy="4762310"/>
            <a:chOff x="0" y="0"/>
            <a:chExt cx="812800" cy="844669"/>
          </a:xfrm>
        </p:grpSpPr>
        <p:sp>
          <p:nvSpPr>
            <p:cNvPr id="18" name="Freeform 18"/>
            <p:cNvSpPr/>
            <p:nvPr/>
          </p:nvSpPr>
          <p:spPr>
            <a:xfrm>
              <a:off x="0" y="0"/>
              <a:ext cx="812800" cy="844669"/>
            </a:xfrm>
            <a:custGeom>
              <a:avLst/>
              <a:gdLst/>
              <a:ahLst/>
              <a:cxnLst/>
              <a:rect l="l" t="t" r="r" b="b"/>
              <a:pathLst>
                <a:path w="812800" h="844669">
                  <a:moveTo>
                    <a:pt x="150357" y="0"/>
                  </a:moveTo>
                  <a:lnTo>
                    <a:pt x="662443" y="0"/>
                  </a:lnTo>
                  <a:cubicBezTo>
                    <a:pt x="745483" y="0"/>
                    <a:pt x="812800" y="67317"/>
                    <a:pt x="812800" y="150357"/>
                  </a:cubicBezTo>
                  <a:lnTo>
                    <a:pt x="812800" y="694312"/>
                  </a:lnTo>
                  <a:cubicBezTo>
                    <a:pt x="812800" y="734189"/>
                    <a:pt x="796959" y="772433"/>
                    <a:pt x="768761" y="800630"/>
                  </a:cubicBezTo>
                  <a:cubicBezTo>
                    <a:pt x="740564" y="828828"/>
                    <a:pt x="702320" y="844669"/>
                    <a:pt x="662443" y="844669"/>
                  </a:cubicBezTo>
                  <a:lnTo>
                    <a:pt x="150357" y="844669"/>
                  </a:lnTo>
                  <a:cubicBezTo>
                    <a:pt x="67317" y="844669"/>
                    <a:pt x="0" y="777352"/>
                    <a:pt x="0" y="694312"/>
                  </a:cubicBezTo>
                  <a:lnTo>
                    <a:pt x="0" y="150357"/>
                  </a:lnTo>
                  <a:cubicBezTo>
                    <a:pt x="0" y="67317"/>
                    <a:pt x="67317" y="0"/>
                    <a:pt x="150357" y="0"/>
                  </a:cubicBezTo>
                  <a:close/>
                </a:path>
              </a:pathLst>
            </a:custGeom>
            <a:solidFill>
              <a:srgbClr val="FFFFFF"/>
            </a:solidFill>
          </p:spPr>
        </p:sp>
        <p:sp>
          <p:nvSpPr>
            <p:cNvPr id="19" name="TextBox 19"/>
            <p:cNvSpPr txBox="1"/>
            <p:nvPr/>
          </p:nvSpPr>
          <p:spPr>
            <a:xfrm>
              <a:off x="0" y="9525"/>
              <a:ext cx="812800" cy="835144"/>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0" name="Group 20"/>
          <p:cNvGrpSpPr>
            <a:grpSpLocks noChangeAspect="1"/>
          </p:cNvGrpSpPr>
          <p:nvPr/>
        </p:nvGrpSpPr>
        <p:grpSpPr>
          <a:xfrm>
            <a:off x="9923066" y="4684271"/>
            <a:ext cx="4243610" cy="4385648"/>
            <a:chOff x="0" y="0"/>
            <a:chExt cx="6362700" cy="6575666"/>
          </a:xfrm>
        </p:grpSpPr>
        <p:sp>
          <p:nvSpPr>
            <p:cNvPr id="21" name="Freeform 21"/>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7"/>
              <a:stretch>
                <a:fillRect l="-42074" r="-42074"/>
              </a:stretch>
            </a:blipFill>
          </p:spPr>
        </p:sp>
      </p:grpSp>
      <p:sp>
        <p:nvSpPr>
          <p:cNvPr id="22" name="Freeform 22"/>
          <p:cNvSpPr/>
          <p:nvPr/>
        </p:nvSpPr>
        <p:spPr>
          <a:xfrm>
            <a:off x="16570028" y="606761"/>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845436" y="893638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10">
              <a:alphaModFix amt="25000"/>
              <a:extLst>
                <a:ext uri="{96DAC541-7B7A-43D3-8B79-37D633B846F1}">
                  <asvg:svgBlip xmlns:asvg="http://schemas.microsoft.com/office/drawing/2016/SVG/main" r:embed="rId11"/>
                </a:ext>
              </a:extLst>
            </a:blip>
            <a:stretch>
              <a:fillRect/>
            </a:stretch>
          </a:blipFill>
        </p:spPr>
      </p:sp>
      <p:sp>
        <p:nvSpPr>
          <p:cNvPr id="24" name="Freeform 24"/>
          <p:cNvSpPr/>
          <p:nvPr/>
        </p:nvSpPr>
        <p:spPr>
          <a:xfrm>
            <a:off x="9492666" y="807408"/>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10">
              <a:alphaModFix amt="25000"/>
              <a:extLst>
                <a:ext uri="{96DAC541-7B7A-43D3-8B79-37D633B846F1}">
                  <asvg:svgBlip xmlns:asvg="http://schemas.microsoft.com/office/drawing/2016/SVG/main" r:embed="rId11"/>
                </a:ext>
              </a:extLst>
            </a:blip>
            <a:stretch>
              <a:fillRect/>
            </a:stretch>
          </a:blipFill>
        </p:spPr>
      </p:sp>
      <p:grpSp>
        <p:nvGrpSpPr>
          <p:cNvPr id="25" name="Group 25"/>
          <p:cNvGrpSpPr/>
          <p:nvPr/>
        </p:nvGrpSpPr>
        <p:grpSpPr>
          <a:xfrm>
            <a:off x="10394977" y="2243130"/>
            <a:ext cx="1268804" cy="126880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Freeform 28"/>
          <p:cNvSpPr/>
          <p:nvPr/>
        </p:nvSpPr>
        <p:spPr>
          <a:xfrm>
            <a:off x="10600407" y="2638198"/>
            <a:ext cx="857943" cy="511646"/>
          </a:xfrm>
          <a:custGeom>
            <a:avLst/>
            <a:gdLst/>
            <a:ahLst/>
            <a:cxnLst/>
            <a:rect l="l" t="t" r="r" b="b"/>
            <a:pathLst>
              <a:path w="857943" h="511646">
                <a:moveTo>
                  <a:pt x="0" y="0"/>
                </a:moveTo>
                <a:lnTo>
                  <a:pt x="857943" y="0"/>
                </a:lnTo>
                <a:lnTo>
                  <a:pt x="857943" y="511646"/>
                </a:lnTo>
                <a:lnTo>
                  <a:pt x="0" y="51164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4" name="TextBox 34"/>
          <p:cNvSpPr txBox="1"/>
          <p:nvPr/>
        </p:nvSpPr>
        <p:spPr>
          <a:xfrm>
            <a:off x="423934" y="1900030"/>
            <a:ext cx="10214573" cy="1641475"/>
          </a:xfrm>
          <a:prstGeom prst="rect">
            <a:avLst/>
          </a:prstGeom>
        </p:spPr>
        <p:txBody>
          <a:bodyPr wrap="square" lIns="0" tIns="0" rIns="0" bIns="0" rtlCol="0" anchor="t">
            <a:spAutoFit/>
          </a:bodyPr>
          <a:lstStyle/>
          <a:p>
            <a:pPr marL="0" marR="0" lvl="0" indent="0" algn="l" defTabSz="914400" rtl="0" eaLnBrk="1" fontAlgn="auto" latinLnBrk="0" hangingPunct="1">
              <a:lnSpc>
                <a:spcPts val="6359"/>
              </a:lnSpc>
              <a:spcBef>
                <a:spcPts val="0"/>
              </a:spcBef>
              <a:spcAft>
                <a:spcPts val="0"/>
              </a:spcAft>
              <a:buClrTx/>
              <a:buSzTx/>
              <a:buFontTx/>
              <a:buNone/>
              <a:tabLst/>
              <a:defRPr/>
            </a:pPr>
            <a:r>
              <a:rPr kumimoji="0" lang="en-US" sz="5999"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rPr>
              <a:t>What is the frequency of each medicine prescribed</a:t>
            </a:r>
          </a:p>
        </p:txBody>
      </p:sp>
      <p:pic>
        <p:nvPicPr>
          <p:cNvPr id="36" name="Picture 35" descr="A screenshot of a computer&#10;&#10;Description automatically generated">
            <a:extLst>
              <a:ext uri="{FF2B5EF4-FFF2-40B4-BE49-F238E27FC236}">
                <a16:creationId xmlns:a16="http://schemas.microsoft.com/office/drawing/2014/main" id="{653D21CD-6236-0ED6-30FE-A2C68970E3C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8858" y="3912816"/>
            <a:ext cx="9597520" cy="58697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67D7A-50C5-2E3B-8A31-6F84CA808CB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E5B1346-70A6-FA95-A9BC-0BE95C67091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426" r="-11885"/>
            </a:stretch>
          </a:blipFill>
        </p:spPr>
      </p:sp>
      <p:sp>
        <p:nvSpPr>
          <p:cNvPr id="3" name="Freeform 3">
            <a:extLst>
              <a:ext uri="{FF2B5EF4-FFF2-40B4-BE49-F238E27FC236}">
                <a16:creationId xmlns:a16="http://schemas.microsoft.com/office/drawing/2014/main" id="{F55D4B85-8DC4-E9ED-4993-ED87F9F3F771}"/>
              </a:ext>
            </a:extLst>
          </p:cNvPr>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a:extLst>
              <a:ext uri="{FF2B5EF4-FFF2-40B4-BE49-F238E27FC236}">
                <a16:creationId xmlns:a16="http://schemas.microsoft.com/office/drawing/2014/main" id="{3B4D8BDD-C77E-A22D-815D-967F6B40F367}"/>
              </a:ext>
            </a:extLst>
          </p:cNvPr>
          <p:cNvGrpSpPr/>
          <p:nvPr/>
        </p:nvGrpSpPr>
        <p:grpSpPr>
          <a:xfrm rot="5400000">
            <a:off x="17167778" y="8306860"/>
            <a:ext cx="643831" cy="1902880"/>
            <a:chOff x="0" y="0"/>
            <a:chExt cx="660400" cy="1951851"/>
          </a:xfrm>
        </p:grpSpPr>
        <p:sp>
          <p:nvSpPr>
            <p:cNvPr id="5" name="Freeform 5">
              <a:extLst>
                <a:ext uri="{FF2B5EF4-FFF2-40B4-BE49-F238E27FC236}">
                  <a16:creationId xmlns:a16="http://schemas.microsoft.com/office/drawing/2014/main" id="{E0144256-25E6-1B96-81AE-370340389336}"/>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6" name="TextBox 6">
              <a:extLst>
                <a:ext uri="{FF2B5EF4-FFF2-40B4-BE49-F238E27FC236}">
                  <a16:creationId xmlns:a16="http://schemas.microsoft.com/office/drawing/2014/main" id="{F9F34643-70CD-B747-0CA9-BC9687F6958B}"/>
                </a:ext>
              </a:extLst>
            </p:cNvPr>
            <p:cNvSpPr txBox="1"/>
            <p:nvPr/>
          </p:nvSpPr>
          <p:spPr>
            <a:xfrm>
              <a:off x="0" y="9525"/>
              <a:ext cx="660400" cy="1815326"/>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23">
            <a:extLst>
              <a:ext uri="{FF2B5EF4-FFF2-40B4-BE49-F238E27FC236}">
                <a16:creationId xmlns:a16="http://schemas.microsoft.com/office/drawing/2014/main" id="{391273B4-42D9-ABC9-2990-FE9DF3263550}"/>
              </a:ext>
            </a:extLst>
          </p:cNvPr>
          <p:cNvGrpSpPr/>
          <p:nvPr/>
        </p:nvGrpSpPr>
        <p:grpSpPr>
          <a:xfrm>
            <a:off x="16428635" y="-545006"/>
            <a:ext cx="2585802" cy="2585802"/>
            <a:chOff x="0" y="0"/>
            <a:chExt cx="812800" cy="812800"/>
          </a:xfrm>
        </p:grpSpPr>
        <p:sp>
          <p:nvSpPr>
            <p:cNvPr id="24" name="Freeform 24">
              <a:extLst>
                <a:ext uri="{FF2B5EF4-FFF2-40B4-BE49-F238E27FC236}">
                  <a16:creationId xmlns:a16="http://schemas.microsoft.com/office/drawing/2014/main" id="{E7D814E3-2903-38D0-8262-CDFF4307964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5" name="TextBox 25">
              <a:extLst>
                <a:ext uri="{FF2B5EF4-FFF2-40B4-BE49-F238E27FC236}">
                  <a16:creationId xmlns:a16="http://schemas.microsoft.com/office/drawing/2014/main" id="{1A7BB4E6-ADB7-7EFA-6477-B34DEF313CBD}"/>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D404C1DA-EB24-915C-11ED-8447AA969E1C}"/>
              </a:ext>
            </a:extLst>
          </p:cNvPr>
          <p:cNvSpPr/>
          <p:nvPr/>
        </p:nvSpPr>
        <p:spPr>
          <a:xfrm>
            <a:off x="16998721" y="530182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27" name="Freeform 27">
            <a:extLst>
              <a:ext uri="{FF2B5EF4-FFF2-40B4-BE49-F238E27FC236}">
                <a16:creationId xmlns:a16="http://schemas.microsoft.com/office/drawing/2014/main" id="{F110591D-8C98-2CFB-37C9-710A3620BFF0}"/>
              </a:ext>
            </a:extLst>
          </p:cNvPr>
          <p:cNvSpPr/>
          <p:nvPr/>
        </p:nvSpPr>
        <p:spPr>
          <a:xfrm>
            <a:off x="2068735" y="2684222"/>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30" name="Freeform 30">
            <a:extLst>
              <a:ext uri="{FF2B5EF4-FFF2-40B4-BE49-F238E27FC236}">
                <a16:creationId xmlns:a16="http://schemas.microsoft.com/office/drawing/2014/main" id="{F549584F-9A18-6AA6-466F-B3A3E4CA7D3E}"/>
              </a:ext>
            </a:extLst>
          </p:cNvPr>
          <p:cNvSpPr/>
          <p:nvPr/>
        </p:nvSpPr>
        <p:spPr>
          <a:xfrm>
            <a:off x="13252506" y="5301825"/>
            <a:ext cx="789293" cy="862715"/>
          </a:xfrm>
          <a:custGeom>
            <a:avLst/>
            <a:gdLst/>
            <a:ahLst/>
            <a:cxnLst/>
            <a:rect l="l" t="t" r="r" b="b"/>
            <a:pathLst>
              <a:path w="789293" h="862715">
                <a:moveTo>
                  <a:pt x="0" y="0"/>
                </a:moveTo>
                <a:lnTo>
                  <a:pt x="789293" y="0"/>
                </a:lnTo>
                <a:lnTo>
                  <a:pt x="789293" y="862715"/>
                </a:lnTo>
                <a:lnTo>
                  <a:pt x="0" y="8627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9" name="TextBox 39">
            <a:extLst>
              <a:ext uri="{FF2B5EF4-FFF2-40B4-BE49-F238E27FC236}">
                <a16:creationId xmlns:a16="http://schemas.microsoft.com/office/drawing/2014/main" id="{CA60BEE0-2790-EACB-B765-C44A4414A42D}"/>
              </a:ext>
            </a:extLst>
          </p:cNvPr>
          <p:cNvSpPr txBox="1"/>
          <p:nvPr/>
        </p:nvSpPr>
        <p:spPr>
          <a:xfrm>
            <a:off x="2817150" y="1042747"/>
            <a:ext cx="11538747" cy="1641475"/>
          </a:xfrm>
          <a:prstGeom prst="rect">
            <a:avLst/>
          </a:prstGeom>
        </p:spPr>
        <p:txBody>
          <a:bodyPr wrap="square" lIns="0" tIns="0" rIns="0" bIns="0" rtlCol="0" anchor="t">
            <a:spAutoFit/>
          </a:bodyPr>
          <a:lstStyle/>
          <a:p>
            <a:pPr marL="0" marR="0" lvl="0" indent="0" algn="ctr" defTabSz="914400" rtl="0" eaLnBrk="1" fontAlgn="auto" latinLnBrk="0" hangingPunct="1">
              <a:lnSpc>
                <a:spcPts val="6359"/>
              </a:lnSpc>
              <a:spcBef>
                <a:spcPts val="0"/>
              </a:spcBef>
              <a:spcAft>
                <a:spcPts val="0"/>
              </a:spcAft>
              <a:buClrTx/>
              <a:buSzTx/>
              <a:buFontTx/>
              <a:buNone/>
              <a:tabLst/>
              <a:defRPr/>
            </a:pPr>
            <a:r>
              <a:rPr kumimoji="0" lang="en-US" sz="5999"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rPr>
              <a:t>Patients count per Insurance  Provider</a:t>
            </a:r>
          </a:p>
        </p:txBody>
      </p:sp>
      <p:pic>
        <p:nvPicPr>
          <p:cNvPr id="8" name="Picture 7" descr="A graph showing a line&#10;&#10;Description automatically generated">
            <a:extLst>
              <a:ext uri="{FF2B5EF4-FFF2-40B4-BE49-F238E27FC236}">
                <a16:creationId xmlns:a16="http://schemas.microsoft.com/office/drawing/2014/main" id="{6E507238-048C-89D5-37D4-E9D6A70EFC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84257" y="2899131"/>
            <a:ext cx="12749477" cy="7172960"/>
          </a:xfrm>
          <a:prstGeom prst="rect">
            <a:avLst/>
          </a:prstGeom>
        </p:spPr>
      </p:pic>
    </p:spTree>
    <p:extLst>
      <p:ext uri="{BB962C8B-B14F-4D97-AF65-F5344CB8AC3E}">
        <p14:creationId xmlns:p14="http://schemas.microsoft.com/office/powerpoint/2010/main" val="6968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DFF90-75D0-5F70-0A29-705E643315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27B01E-1863-2863-BF5B-68AD37895E66}"/>
              </a:ext>
            </a:extLst>
          </p:cNvPr>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a:extLst>
              <a:ext uri="{FF2B5EF4-FFF2-40B4-BE49-F238E27FC236}">
                <a16:creationId xmlns:a16="http://schemas.microsoft.com/office/drawing/2014/main" id="{D6A8FE81-7EE3-A859-62EE-ED9B8AA003EB}"/>
              </a:ext>
            </a:extLst>
          </p:cNvPr>
          <p:cNvGrpSpPr/>
          <p:nvPr/>
        </p:nvGrpSpPr>
        <p:grpSpPr>
          <a:xfrm>
            <a:off x="11029379" y="3420172"/>
            <a:ext cx="11017748" cy="11017748"/>
            <a:chOff x="0" y="0"/>
            <a:chExt cx="812800" cy="812800"/>
          </a:xfrm>
        </p:grpSpPr>
        <p:sp>
          <p:nvSpPr>
            <p:cNvPr id="4" name="Freeform 4">
              <a:extLst>
                <a:ext uri="{FF2B5EF4-FFF2-40B4-BE49-F238E27FC236}">
                  <a16:creationId xmlns:a16="http://schemas.microsoft.com/office/drawing/2014/main" id="{BB9CA775-050B-C7FC-0F0C-5B1478716B4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5" name="TextBox 5">
              <a:extLst>
                <a:ext uri="{FF2B5EF4-FFF2-40B4-BE49-F238E27FC236}">
                  <a16:creationId xmlns:a16="http://schemas.microsoft.com/office/drawing/2014/main" id="{F6B85018-CFC9-1305-009E-9BFB4A19946F}"/>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a:extLst>
              <a:ext uri="{FF2B5EF4-FFF2-40B4-BE49-F238E27FC236}">
                <a16:creationId xmlns:a16="http://schemas.microsoft.com/office/drawing/2014/main" id="{5EAE2FE7-A1EF-8FE0-432B-97D7BB822321}"/>
              </a:ext>
            </a:extLst>
          </p:cNvPr>
          <p:cNvGrpSpPr/>
          <p:nvPr/>
        </p:nvGrpSpPr>
        <p:grpSpPr>
          <a:xfrm rot="5400000">
            <a:off x="17167778" y="8306860"/>
            <a:ext cx="643831" cy="1902880"/>
            <a:chOff x="0" y="0"/>
            <a:chExt cx="660400" cy="1951851"/>
          </a:xfrm>
        </p:grpSpPr>
        <p:sp>
          <p:nvSpPr>
            <p:cNvPr id="7" name="Freeform 7">
              <a:extLst>
                <a:ext uri="{FF2B5EF4-FFF2-40B4-BE49-F238E27FC236}">
                  <a16:creationId xmlns:a16="http://schemas.microsoft.com/office/drawing/2014/main" id="{4969C002-580E-A57E-6550-66621AC9BD89}"/>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193378"/>
            </a:solidFill>
          </p:spPr>
        </p:sp>
        <p:sp>
          <p:nvSpPr>
            <p:cNvPr id="8" name="TextBox 8">
              <a:extLst>
                <a:ext uri="{FF2B5EF4-FFF2-40B4-BE49-F238E27FC236}">
                  <a16:creationId xmlns:a16="http://schemas.microsoft.com/office/drawing/2014/main" id="{B0553151-2A34-CCE2-A33C-838532CF51C1}"/>
                </a:ext>
              </a:extLst>
            </p:cNvPr>
            <p:cNvSpPr txBox="1"/>
            <p:nvPr/>
          </p:nvSpPr>
          <p:spPr>
            <a:xfrm>
              <a:off x="0" y="9525"/>
              <a:ext cx="660400" cy="1815326"/>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oup 9">
            <a:extLst>
              <a:ext uri="{FF2B5EF4-FFF2-40B4-BE49-F238E27FC236}">
                <a16:creationId xmlns:a16="http://schemas.microsoft.com/office/drawing/2014/main" id="{BDFFC53B-51B1-5330-E2F4-017DB031816D}"/>
              </a:ext>
            </a:extLst>
          </p:cNvPr>
          <p:cNvGrpSpPr/>
          <p:nvPr/>
        </p:nvGrpSpPr>
        <p:grpSpPr>
          <a:xfrm>
            <a:off x="16538253" y="8936385"/>
            <a:ext cx="643732" cy="643732"/>
            <a:chOff x="0" y="0"/>
            <a:chExt cx="812800" cy="812800"/>
          </a:xfrm>
        </p:grpSpPr>
        <p:sp>
          <p:nvSpPr>
            <p:cNvPr id="10" name="Freeform 10">
              <a:extLst>
                <a:ext uri="{FF2B5EF4-FFF2-40B4-BE49-F238E27FC236}">
                  <a16:creationId xmlns:a16="http://schemas.microsoft.com/office/drawing/2014/main" id="{2374C066-03C5-A20B-CA61-12332D4CF58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a:extLst>
                <a:ext uri="{FF2B5EF4-FFF2-40B4-BE49-F238E27FC236}">
                  <a16:creationId xmlns:a16="http://schemas.microsoft.com/office/drawing/2014/main" id="{48522998-1FA9-01DF-49C6-743BAC95755E}"/>
                </a:ext>
              </a:extLst>
            </p:cNvPr>
            <p:cNvSpPr txBox="1"/>
            <p:nvPr/>
          </p:nvSpPr>
          <p:spPr>
            <a:xfrm>
              <a:off x="76200" y="85725"/>
              <a:ext cx="660400" cy="650875"/>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Freeform 12">
            <a:extLst>
              <a:ext uri="{FF2B5EF4-FFF2-40B4-BE49-F238E27FC236}">
                <a16:creationId xmlns:a16="http://schemas.microsoft.com/office/drawing/2014/main" id="{C17818B4-B7CB-CB3B-27CD-2D91FB76FA0E}"/>
              </a:ext>
            </a:extLst>
          </p:cNvPr>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7" name="Group 17">
            <a:extLst>
              <a:ext uri="{FF2B5EF4-FFF2-40B4-BE49-F238E27FC236}">
                <a16:creationId xmlns:a16="http://schemas.microsoft.com/office/drawing/2014/main" id="{330A78D8-6E58-BC77-D4C2-ED5FC84202FC}"/>
              </a:ext>
            </a:extLst>
          </p:cNvPr>
          <p:cNvGrpSpPr/>
          <p:nvPr/>
        </p:nvGrpSpPr>
        <p:grpSpPr>
          <a:xfrm>
            <a:off x="9745664" y="4495940"/>
            <a:ext cx="4582632" cy="4762310"/>
            <a:chOff x="0" y="0"/>
            <a:chExt cx="812800" cy="844669"/>
          </a:xfrm>
        </p:grpSpPr>
        <p:sp>
          <p:nvSpPr>
            <p:cNvPr id="18" name="Freeform 18">
              <a:extLst>
                <a:ext uri="{FF2B5EF4-FFF2-40B4-BE49-F238E27FC236}">
                  <a16:creationId xmlns:a16="http://schemas.microsoft.com/office/drawing/2014/main" id="{31FDE707-7A83-4DCB-1ECE-08DA96B6EFD5}"/>
                </a:ext>
              </a:extLst>
            </p:cNvPr>
            <p:cNvSpPr/>
            <p:nvPr/>
          </p:nvSpPr>
          <p:spPr>
            <a:xfrm>
              <a:off x="0" y="0"/>
              <a:ext cx="812800" cy="844669"/>
            </a:xfrm>
            <a:custGeom>
              <a:avLst/>
              <a:gdLst/>
              <a:ahLst/>
              <a:cxnLst/>
              <a:rect l="l" t="t" r="r" b="b"/>
              <a:pathLst>
                <a:path w="812800" h="844669">
                  <a:moveTo>
                    <a:pt x="150357" y="0"/>
                  </a:moveTo>
                  <a:lnTo>
                    <a:pt x="662443" y="0"/>
                  </a:lnTo>
                  <a:cubicBezTo>
                    <a:pt x="745483" y="0"/>
                    <a:pt x="812800" y="67317"/>
                    <a:pt x="812800" y="150357"/>
                  </a:cubicBezTo>
                  <a:lnTo>
                    <a:pt x="812800" y="694312"/>
                  </a:lnTo>
                  <a:cubicBezTo>
                    <a:pt x="812800" y="734189"/>
                    <a:pt x="796959" y="772433"/>
                    <a:pt x="768761" y="800630"/>
                  </a:cubicBezTo>
                  <a:cubicBezTo>
                    <a:pt x="740564" y="828828"/>
                    <a:pt x="702320" y="844669"/>
                    <a:pt x="662443" y="844669"/>
                  </a:cubicBezTo>
                  <a:lnTo>
                    <a:pt x="150357" y="844669"/>
                  </a:lnTo>
                  <a:cubicBezTo>
                    <a:pt x="67317" y="844669"/>
                    <a:pt x="0" y="777352"/>
                    <a:pt x="0" y="694312"/>
                  </a:cubicBezTo>
                  <a:lnTo>
                    <a:pt x="0" y="150357"/>
                  </a:lnTo>
                  <a:cubicBezTo>
                    <a:pt x="0" y="67317"/>
                    <a:pt x="67317" y="0"/>
                    <a:pt x="150357" y="0"/>
                  </a:cubicBezTo>
                  <a:close/>
                </a:path>
              </a:pathLst>
            </a:custGeom>
            <a:solidFill>
              <a:srgbClr val="FFFFFF"/>
            </a:solidFill>
          </p:spPr>
        </p:sp>
        <p:sp>
          <p:nvSpPr>
            <p:cNvPr id="19" name="TextBox 19">
              <a:extLst>
                <a:ext uri="{FF2B5EF4-FFF2-40B4-BE49-F238E27FC236}">
                  <a16:creationId xmlns:a16="http://schemas.microsoft.com/office/drawing/2014/main" id="{58E3DF50-A944-1F1F-9FF3-266DA077C027}"/>
                </a:ext>
              </a:extLst>
            </p:cNvPr>
            <p:cNvSpPr txBox="1"/>
            <p:nvPr/>
          </p:nvSpPr>
          <p:spPr>
            <a:xfrm>
              <a:off x="0" y="9525"/>
              <a:ext cx="812800" cy="835144"/>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Freeform 22">
            <a:extLst>
              <a:ext uri="{FF2B5EF4-FFF2-40B4-BE49-F238E27FC236}">
                <a16:creationId xmlns:a16="http://schemas.microsoft.com/office/drawing/2014/main" id="{197D6E94-AD8F-93A6-D371-244953E24617}"/>
              </a:ext>
            </a:extLst>
          </p:cNvPr>
          <p:cNvSpPr/>
          <p:nvPr/>
        </p:nvSpPr>
        <p:spPr>
          <a:xfrm>
            <a:off x="17126499" y="445695"/>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a:extLst>
              <a:ext uri="{FF2B5EF4-FFF2-40B4-BE49-F238E27FC236}">
                <a16:creationId xmlns:a16="http://schemas.microsoft.com/office/drawing/2014/main" id="{C602EA00-F385-37E8-77EA-E5AAB92EECE0}"/>
              </a:ext>
            </a:extLst>
          </p:cNvPr>
          <p:cNvSpPr/>
          <p:nvPr/>
        </p:nvSpPr>
        <p:spPr>
          <a:xfrm>
            <a:off x="845436" y="893638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sp>
        <p:nvSpPr>
          <p:cNvPr id="24" name="Freeform 24">
            <a:extLst>
              <a:ext uri="{FF2B5EF4-FFF2-40B4-BE49-F238E27FC236}">
                <a16:creationId xmlns:a16="http://schemas.microsoft.com/office/drawing/2014/main" id="{92699C71-8161-2414-46C7-622919C5C9E1}"/>
              </a:ext>
            </a:extLst>
          </p:cNvPr>
          <p:cNvSpPr/>
          <p:nvPr/>
        </p:nvSpPr>
        <p:spPr>
          <a:xfrm>
            <a:off x="8248750" y="524581"/>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grpSp>
        <p:nvGrpSpPr>
          <p:cNvPr id="25" name="Group 25">
            <a:extLst>
              <a:ext uri="{FF2B5EF4-FFF2-40B4-BE49-F238E27FC236}">
                <a16:creationId xmlns:a16="http://schemas.microsoft.com/office/drawing/2014/main" id="{3C022D57-6076-A41E-E4A6-7AAEE0F4CAB9}"/>
              </a:ext>
            </a:extLst>
          </p:cNvPr>
          <p:cNvGrpSpPr/>
          <p:nvPr/>
        </p:nvGrpSpPr>
        <p:grpSpPr>
          <a:xfrm>
            <a:off x="13693893" y="445695"/>
            <a:ext cx="1268804" cy="1268804"/>
            <a:chOff x="0" y="0"/>
            <a:chExt cx="812800" cy="812800"/>
          </a:xfrm>
        </p:grpSpPr>
        <p:sp>
          <p:nvSpPr>
            <p:cNvPr id="26" name="Freeform 26">
              <a:extLst>
                <a:ext uri="{FF2B5EF4-FFF2-40B4-BE49-F238E27FC236}">
                  <a16:creationId xmlns:a16="http://schemas.microsoft.com/office/drawing/2014/main" id="{3A86F88A-5672-FEE4-619E-4247B7D6000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7" name="TextBox 27">
              <a:extLst>
                <a:ext uri="{FF2B5EF4-FFF2-40B4-BE49-F238E27FC236}">
                  <a16:creationId xmlns:a16="http://schemas.microsoft.com/office/drawing/2014/main" id="{106AE2F9-0ACB-7F37-6358-8AB451C17BB0}"/>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Freeform 28">
            <a:extLst>
              <a:ext uri="{FF2B5EF4-FFF2-40B4-BE49-F238E27FC236}">
                <a16:creationId xmlns:a16="http://schemas.microsoft.com/office/drawing/2014/main" id="{7EF6C39F-428C-CFF8-8788-674B2B53587F}"/>
              </a:ext>
            </a:extLst>
          </p:cNvPr>
          <p:cNvSpPr/>
          <p:nvPr/>
        </p:nvSpPr>
        <p:spPr>
          <a:xfrm>
            <a:off x="13899324" y="734519"/>
            <a:ext cx="857943" cy="511646"/>
          </a:xfrm>
          <a:custGeom>
            <a:avLst/>
            <a:gdLst/>
            <a:ahLst/>
            <a:cxnLst/>
            <a:rect l="l" t="t" r="r" b="b"/>
            <a:pathLst>
              <a:path w="857943" h="511646">
                <a:moveTo>
                  <a:pt x="0" y="0"/>
                </a:moveTo>
                <a:lnTo>
                  <a:pt x="857943" y="0"/>
                </a:lnTo>
                <a:lnTo>
                  <a:pt x="857943" y="511646"/>
                </a:lnTo>
                <a:lnTo>
                  <a:pt x="0" y="51164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4" name="TextBox 34">
            <a:extLst>
              <a:ext uri="{FF2B5EF4-FFF2-40B4-BE49-F238E27FC236}">
                <a16:creationId xmlns:a16="http://schemas.microsoft.com/office/drawing/2014/main" id="{59B00582-3A0E-D023-46FE-09FF317E3529}"/>
              </a:ext>
            </a:extLst>
          </p:cNvPr>
          <p:cNvSpPr txBox="1"/>
          <p:nvPr/>
        </p:nvSpPr>
        <p:spPr>
          <a:xfrm>
            <a:off x="1184444" y="1488217"/>
            <a:ext cx="8145557" cy="1641475"/>
          </a:xfrm>
          <a:prstGeom prst="rect">
            <a:avLst/>
          </a:prstGeom>
        </p:spPr>
        <p:txBody>
          <a:bodyPr wrap="square" lIns="0" tIns="0" rIns="0" bIns="0" rtlCol="0" anchor="t">
            <a:spAutoFit/>
          </a:bodyPr>
          <a:lstStyle/>
          <a:p>
            <a:pPr marL="0" marR="0" lvl="0" indent="0" algn="l" defTabSz="914400" rtl="0" eaLnBrk="1" fontAlgn="auto" latinLnBrk="0" hangingPunct="1">
              <a:lnSpc>
                <a:spcPts val="6359"/>
              </a:lnSpc>
              <a:spcBef>
                <a:spcPts val="0"/>
              </a:spcBef>
              <a:spcAft>
                <a:spcPts val="0"/>
              </a:spcAft>
              <a:buClrTx/>
              <a:buSzTx/>
              <a:buFontTx/>
              <a:buNone/>
              <a:tabLst/>
              <a:defRPr/>
            </a:pPr>
            <a:r>
              <a:rPr kumimoji="0" lang="en-US" sz="5999"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rPr>
              <a:t>Top 5 Rooms Containing Patients</a:t>
            </a:r>
          </a:p>
        </p:txBody>
      </p:sp>
      <p:pic>
        <p:nvPicPr>
          <p:cNvPr id="20" name="Picture 19" descr="A row of beds in a hospital&#10;&#10;Description automatically generated">
            <a:extLst>
              <a:ext uri="{FF2B5EF4-FFF2-40B4-BE49-F238E27FC236}">
                <a16:creationId xmlns:a16="http://schemas.microsoft.com/office/drawing/2014/main" id="{AE7ACD43-810F-EA31-5503-4ACCACBA198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95257" y="2484437"/>
            <a:ext cx="8736591" cy="7095780"/>
          </a:xfrm>
          <a:prstGeom prst="rect">
            <a:avLst/>
          </a:prstGeom>
        </p:spPr>
      </p:pic>
      <p:pic>
        <p:nvPicPr>
          <p:cNvPr id="29" name="Picture 28" descr="A graph of a number of patients&#10;&#10;Description automatically generated">
            <a:extLst>
              <a:ext uri="{FF2B5EF4-FFF2-40B4-BE49-F238E27FC236}">
                <a16:creationId xmlns:a16="http://schemas.microsoft.com/office/drawing/2014/main" id="{6625056C-BCBB-83E9-15EB-55E1A54E97D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6814" y="3577663"/>
            <a:ext cx="9071601" cy="5746541"/>
          </a:xfrm>
          <a:prstGeom prst="rect">
            <a:avLst/>
          </a:prstGeom>
        </p:spPr>
      </p:pic>
    </p:spTree>
    <p:extLst>
      <p:ext uri="{BB962C8B-B14F-4D97-AF65-F5344CB8AC3E}">
        <p14:creationId xmlns:p14="http://schemas.microsoft.com/office/powerpoint/2010/main" val="37855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B0F77-44DA-BE69-943C-5CF60E153FC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B21D35C-A6BD-39F1-3E20-68B5A97DE59A}"/>
              </a:ext>
            </a:extLst>
          </p:cNvPr>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a:extLst>
              <a:ext uri="{FF2B5EF4-FFF2-40B4-BE49-F238E27FC236}">
                <a16:creationId xmlns:a16="http://schemas.microsoft.com/office/drawing/2014/main" id="{55975761-6B5E-3833-385D-B034653A1CB2}"/>
              </a:ext>
            </a:extLst>
          </p:cNvPr>
          <p:cNvGrpSpPr/>
          <p:nvPr/>
        </p:nvGrpSpPr>
        <p:grpSpPr>
          <a:xfrm>
            <a:off x="11029379" y="3420172"/>
            <a:ext cx="11017748" cy="11017748"/>
            <a:chOff x="0" y="0"/>
            <a:chExt cx="812800" cy="812800"/>
          </a:xfrm>
        </p:grpSpPr>
        <p:sp>
          <p:nvSpPr>
            <p:cNvPr id="4" name="Freeform 4">
              <a:extLst>
                <a:ext uri="{FF2B5EF4-FFF2-40B4-BE49-F238E27FC236}">
                  <a16:creationId xmlns:a16="http://schemas.microsoft.com/office/drawing/2014/main" id="{CECEFC63-35D1-0F05-AD88-1F7BC157B01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5" name="TextBox 5">
              <a:extLst>
                <a:ext uri="{FF2B5EF4-FFF2-40B4-BE49-F238E27FC236}">
                  <a16:creationId xmlns:a16="http://schemas.microsoft.com/office/drawing/2014/main" id="{A460A865-CBB3-510B-359D-1D3E1953E33C}"/>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a:extLst>
              <a:ext uri="{FF2B5EF4-FFF2-40B4-BE49-F238E27FC236}">
                <a16:creationId xmlns:a16="http://schemas.microsoft.com/office/drawing/2014/main" id="{1C1E406C-CC41-0FFE-0231-EEB9A61B5BAE}"/>
              </a:ext>
            </a:extLst>
          </p:cNvPr>
          <p:cNvGrpSpPr/>
          <p:nvPr/>
        </p:nvGrpSpPr>
        <p:grpSpPr>
          <a:xfrm rot="5400000">
            <a:off x="17167778" y="8306860"/>
            <a:ext cx="643831" cy="1902880"/>
            <a:chOff x="0" y="0"/>
            <a:chExt cx="660400" cy="1951851"/>
          </a:xfrm>
        </p:grpSpPr>
        <p:sp>
          <p:nvSpPr>
            <p:cNvPr id="7" name="Freeform 7">
              <a:extLst>
                <a:ext uri="{FF2B5EF4-FFF2-40B4-BE49-F238E27FC236}">
                  <a16:creationId xmlns:a16="http://schemas.microsoft.com/office/drawing/2014/main" id="{97908039-245D-0A9F-0B3F-C17F2B7A39C5}"/>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193378"/>
            </a:solidFill>
          </p:spPr>
        </p:sp>
        <p:sp>
          <p:nvSpPr>
            <p:cNvPr id="8" name="TextBox 8">
              <a:extLst>
                <a:ext uri="{FF2B5EF4-FFF2-40B4-BE49-F238E27FC236}">
                  <a16:creationId xmlns:a16="http://schemas.microsoft.com/office/drawing/2014/main" id="{58B825C5-EA6D-469B-3C72-9CF42CDF1F96}"/>
                </a:ext>
              </a:extLst>
            </p:cNvPr>
            <p:cNvSpPr txBox="1"/>
            <p:nvPr/>
          </p:nvSpPr>
          <p:spPr>
            <a:xfrm>
              <a:off x="0" y="9525"/>
              <a:ext cx="660400" cy="1815326"/>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oup 9">
            <a:extLst>
              <a:ext uri="{FF2B5EF4-FFF2-40B4-BE49-F238E27FC236}">
                <a16:creationId xmlns:a16="http://schemas.microsoft.com/office/drawing/2014/main" id="{118CFF57-A011-3ADE-0EA6-8E0365540044}"/>
              </a:ext>
            </a:extLst>
          </p:cNvPr>
          <p:cNvGrpSpPr/>
          <p:nvPr/>
        </p:nvGrpSpPr>
        <p:grpSpPr>
          <a:xfrm>
            <a:off x="16538253" y="8936385"/>
            <a:ext cx="643732" cy="643732"/>
            <a:chOff x="0" y="0"/>
            <a:chExt cx="812800" cy="812800"/>
          </a:xfrm>
        </p:grpSpPr>
        <p:sp>
          <p:nvSpPr>
            <p:cNvPr id="10" name="Freeform 10">
              <a:extLst>
                <a:ext uri="{FF2B5EF4-FFF2-40B4-BE49-F238E27FC236}">
                  <a16:creationId xmlns:a16="http://schemas.microsoft.com/office/drawing/2014/main" id="{E52CEA84-FB5A-943B-E196-0F0EBFA3137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a:extLst>
                <a:ext uri="{FF2B5EF4-FFF2-40B4-BE49-F238E27FC236}">
                  <a16:creationId xmlns:a16="http://schemas.microsoft.com/office/drawing/2014/main" id="{0D73EB24-C9A1-C25E-2864-B74BD930296B}"/>
                </a:ext>
              </a:extLst>
            </p:cNvPr>
            <p:cNvSpPr txBox="1"/>
            <p:nvPr/>
          </p:nvSpPr>
          <p:spPr>
            <a:xfrm>
              <a:off x="76200" y="85725"/>
              <a:ext cx="660400" cy="650875"/>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Freeform 12">
            <a:extLst>
              <a:ext uri="{FF2B5EF4-FFF2-40B4-BE49-F238E27FC236}">
                <a16:creationId xmlns:a16="http://schemas.microsoft.com/office/drawing/2014/main" id="{368644A7-B923-4631-2034-54130442F4A8}"/>
              </a:ext>
            </a:extLst>
          </p:cNvPr>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7" name="Group 17">
            <a:extLst>
              <a:ext uri="{FF2B5EF4-FFF2-40B4-BE49-F238E27FC236}">
                <a16:creationId xmlns:a16="http://schemas.microsoft.com/office/drawing/2014/main" id="{FC2DE5E1-0624-504F-824C-F1C8032E485F}"/>
              </a:ext>
            </a:extLst>
          </p:cNvPr>
          <p:cNvGrpSpPr/>
          <p:nvPr/>
        </p:nvGrpSpPr>
        <p:grpSpPr>
          <a:xfrm>
            <a:off x="9745664" y="4495940"/>
            <a:ext cx="4582632" cy="4762310"/>
            <a:chOff x="0" y="0"/>
            <a:chExt cx="812800" cy="844669"/>
          </a:xfrm>
        </p:grpSpPr>
        <p:sp>
          <p:nvSpPr>
            <p:cNvPr id="18" name="Freeform 18">
              <a:extLst>
                <a:ext uri="{FF2B5EF4-FFF2-40B4-BE49-F238E27FC236}">
                  <a16:creationId xmlns:a16="http://schemas.microsoft.com/office/drawing/2014/main" id="{3F53D7E1-25A6-0E20-82E3-8C00587B706D}"/>
                </a:ext>
              </a:extLst>
            </p:cNvPr>
            <p:cNvSpPr/>
            <p:nvPr/>
          </p:nvSpPr>
          <p:spPr>
            <a:xfrm>
              <a:off x="0" y="0"/>
              <a:ext cx="812800" cy="844669"/>
            </a:xfrm>
            <a:custGeom>
              <a:avLst/>
              <a:gdLst/>
              <a:ahLst/>
              <a:cxnLst/>
              <a:rect l="l" t="t" r="r" b="b"/>
              <a:pathLst>
                <a:path w="812800" h="844669">
                  <a:moveTo>
                    <a:pt x="150357" y="0"/>
                  </a:moveTo>
                  <a:lnTo>
                    <a:pt x="662443" y="0"/>
                  </a:lnTo>
                  <a:cubicBezTo>
                    <a:pt x="745483" y="0"/>
                    <a:pt x="812800" y="67317"/>
                    <a:pt x="812800" y="150357"/>
                  </a:cubicBezTo>
                  <a:lnTo>
                    <a:pt x="812800" y="694312"/>
                  </a:lnTo>
                  <a:cubicBezTo>
                    <a:pt x="812800" y="734189"/>
                    <a:pt x="796959" y="772433"/>
                    <a:pt x="768761" y="800630"/>
                  </a:cubicBezTo>
                  <a:cubicBezTo>
                    <a:pt x="740564" y="828828"/>
                    <a:pt x="702320" y="844669"/>
                    <a:pt x="662443" y="844669"/>
                  </a:cubicBezTo>
                  <a:lnTo>
                    <a:pt x="150357" y="844669"/>
                  </a:lnTo>
                  <a:cubicBezTo>
                    <a:pt x="67317" y="844669"/>
                    <a:pt x="0" y="777352"/>
                    <a:pt x="0" y="694312"/>
                  </a:cubicBezTo>
                  <a:lnTo>
                    <a:pt x="0" y="150357"/>
                  </a:lnTo>
                  <a:cubicBezTo>
                    <a:pt x="0" y="67317"/>
                    <a:pt x="67317" y="0"/>
                    <a:pt x="150357" y="0"/>
                  </a:cubicBezTo>
                  <a:close/>
                </a:path>
              </a:pathLst>
            </a:custGeom>
            <a:solidFill>
              <a:srgbClr val="FFFFFF"/>
            </a:solidFill>
          </p:spPr>
        </p:sp>
        <p:sp>
          <p:nvSpPr>
            <p:cNvPr id="19" name="TextBox 19">
              <a:extLst>
                <a:ext uri="{FF2B5EF4-FFF2-40B4-BE49-F238E27FC236}">
                  <a16:creationId xmlns:a16="http://schemas.microsoft.com/office/drawing/2014/main" id="{3E89C710-DD68-9804-CA1A-B3F3E811755E}"/>
                </a:ext>
              </a:extLst>
            </p:cNvPr>
            <p:cNvSpPr txBox="1"/>
            <p:nvPr/>
          </p:nvSpPr>
          <p:spPr>
            <a:xfrm>
              <a:off x="0" y="9525"/>
              <a:ext cx="812800" cy="835144"/>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Freeform 22">
            <a:extLst>
              <a:ext uri="{FF2B5EF4-FFF2-40B4-BE49-F238E27FC236}">
                <a16:creationId xmlns:a16="http://schemas.microsoft.com/office/drawing/2014/main" id="{3CC0E867-6CA2-4BE7-BF84-4C1E29741D6B}"/>
              </a:ext>
            </a:extLst>
          </p:cNvPr>
          <p:cNvSpPr/>
          <p:nvPr/>
        </p:nvSpPr>
        <p:spPr>
          <a:xfrm>
            <a:off x="17126499" y="445695"/>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a:extLst>
              <a:ext uri="{FF2B5EF4-FFF2-40B4-BE49-F238E27FC236}">
                <a16:creationId xmlns:a16="http://schemas.microsoft.com/office/drawing/2014/main" id="{E92B72A5-5BD4-23BF-983F-A57B482DE66F}"/>
              </a:ext>
            </a:extLst>
          </p:cNvPr>
          <p:cNvSpPr/>
          <p:nvPr/>
        </p:nvSpPr>
        <p:spPr>
          <a:xfrm>
            <a:off x="845436" y="893638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sp>
        <p:nvSpPr>
          <p:cNvPr id="24" name="Freeform 24">
            <a:extLst>
              <a:ext uri="{FF2B5EF4-FFF2-40B4-BE49-F238E27FC236}">
                <a16:creationId xmlns:a16="http://schemas.microsoft.com/office/drawing/2014/main" id="{A81ED82D-BF39-DE4C-AA46-2837F2E4B1E3}"/>
              </a:ext>
            </a:extLst>
          </p:cNvPr>
          <p:cNvSpPr/>
          <p:nvPr/>
        </p:nvSpPr>
        <p:spPr>
          <a:xfrm>
            <a:off x="8248750" y="524581"/>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grpSp>
        <p:nvGrpSpPr>
          <p:cNvPr id="25" name="Group 25">
            <a:extLst>
              <a:ext uri="{FF2B5EF4-FFF2-40B4-BE49-F238E27FC236}">
                <a16:creationId xmlns:a16="http://schemas.microsoft.com/office/drawing/2014/main" id="{F3C5BCB1-E078-8770-D18E-6C40381FF1BD}"/>
              </a:ext>
            </a:extLst>
          </p:cNvPr>
          <p:cNvGrpSpPr/>
          <p:nvPr/>
        </p:nvGrpSpPr>
        <p:grpSpPr>
          <a:xfrm>
            <a:off x="13693893" y="445695"/>
            <a:ext cx="1268804" cy="1268804"/>
            <a:chOff x="0" y="0"/>
            <a:chExt cx="812800" cy="812800"/>
          </a:xfrm>
        </p:grpSpPr>
        <p:sp>
          <p:nvSpPr>
            <p:cNvPr id="26" name="Freeform 26">
              <a:extLst>
                <a:ext uri="{FF2B5EF4-FFF2-40B4-BE49-F238E27FC236}">
                  <a16:creationId xmlns:a16="http://schemas.microsoft.com/office/drawing/2014/main" id="{907F03EF-ACA2-EDD0-500E-ADE03F720A3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7" name="TextBox 27">
              <a:extLst>
                <a:ext uri="{FF2B5EF4-FFF2-40B4-BE49-F238E27FC236}">
                  <a16:creationId xmlns:a16="http://schemas.microsoft.com/office/drawing/2014/main" id="{CFB04B95-E505-4122-241D-880E68EF37AB}"/>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Freeform 28">
            <a:extLst>
              <a:ext uri="{FF2B5EF4-FFF2-40B4-BE49-F238E27FC236}">
                <a16:creationId xmlns:a16="http://schemas.microsoft.com/office/drawing/2014/main" id="{FD93F1B0-7548-6306-F148-6E1D0446ECD1}"/>
              </a:ext>
            </a:extLst>
          </p:cNvPr>
          <p:cNvSpPr/>
          <p:nvPr/>
        </p:nvSpPr>
        <p:spPr>
          <a:xfrm>
            <a:off x="13899324" y="734519"/>
            <a:ext cx="857943" cy="511646"/>
          </a:xfrm>
          <a:custGeom>
            <a:avLst/>
            <a:gdLst/>
            <a:ahLst/>
            <a:cxnLst/>
            <a:rect l="l" t="t" r="r" b="b"/>
            <a:pathLst>
              <a:path w="857943" h="511646">
                <a:moveTo>
                  <a:pt x="0" y="0"/>
                </a:moveTo>
                <a:lnTo>
                  <a:pt x="857943" y="0"/>
                </a:lnTo>
                <a:lnTo>
                  <a:pt x="857943" y="511646"/>
                </a:lnTo>
                <a:lnTo>
                  <a:pt x="0" y="51164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4" name="TextBox 34">
            <a:extLst>
              <a:ext uri="{FF2B5EF4-FFF2-40B4-BE49-F238E27FC236}">
                <a16:creationId xmlns:a16="http://schemas.microsoft.com/office/drawing/2014/main" id="{796C0370-501A-ACDC-CFDF-9CAD22C6B0ED}"/>
              </a:ext>
            </a:extLst>
          </p:cNvPr>
          <p:cNvSpPr txBox="1"/>
          <p:nvPr/>
        </p:nvSpPr>
        <p:spPr>
          <a:xfrm>
            <a:off x="1184444" y="1488217"/>
            <a:ext cx="8145557" cy="1641475"/>
          </a:xfrm>
          <a:prstGeom prst="rect">
            <a:avLst/>
          </a:prstGeom>
        </p:spPr>
        <p:txBody>
          <a:bodyPr wrap="square" lIns="0" tIns="0" rIns="0" bIns="0" rtlCol="0" anchor="t">
            <a:spAutoFit/>
          </a:bodyPr>
          <a:lstStyle/>
          <a:p>
            <a:pPr marL="0" marR="0" lvl="0" indent="0" algn="l" defTabSz="914400" rtl="0" eaLnBrk="1" fontAlgn="auto" latinLnBrk="0" hangingPunct="1">
              <a:lnSpc>
                <a:spcPts val="6359"/>
              </a:lnSpc>
              <a:spcBef>
                <a:spcPts val="0"/>
              </a:spcBef>
              <a:spcAft>
                <a:spcPts val="0"/>
              </a:spcAft>
              <a:buClrTx/>
              <a:buSzTx/>
              <a:buFontTx/>
              <a:buNone/>
              <a:tabLst/>
              <a:defRPr/>
            </a:pPr>
            <a:r>
              <a:rPr kumimoji="0" lang="en-US" sz="5999"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rPr>
              <a:t>Average length of stay in Hospital</a:t>
            </a:r>
          </a:p>
        </p:txBody>
      </p:sp>
      <p:pic>
        <p:nvPicPr>
          <p:cNvPr id="14" name="Picture 13" descr="A nurse talking to a patient in a hospital bed&#10;&#10;Description automatically generated">
            <a:extLst>
              <a:ext uri="{FF2B5EF4-FFF2-40B4-BE49-F238E27FC236}">
                <a16:creationId xmlns:a16="http://schemas.microsoft.com/office/drawing/2014/main" id="{26643B69-0175-F5EA-8C9B-F367C16AE90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1264" y="2412716"/>
            <a:ext cx="9822161" cy="6544015"/>
          </a:xfrm>
          <a:prstGeom prst="rect">
            <a:avLst/>
          </a:prstGeom>
        </p:spPr>
      </p:pic>
      <p:pic>
        <p:nvPicPr>
          <p:cNvPr id="30" name="Picture 29" descr="A graph of a number of people&#10;&#10;Description automatically generated">
            <a:extLst>
              <a:ext uri="{FF2B5EF4-FFF2-40B4-BE49-F238E27FC236}">
                <a16:creationId xmlns:a16="http://schemas.microsoft.com/office/drawing/2014/main" id="{AE2D5658-4C3A-DF79-6516-7903256DEE2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2400" y="3497580"/>
            <a:ext cx="8431610" cy="5546701"/>
          </a:xfrm>
          <a:prstGeom prst="rect">
            <a:avLst/>
          </a:prstGeom>
        </p:spPr>
      </p:pic>
    </p:spTree>
    <p:extLst>
      <p:ext uri="{BB962C8B-B14F-4D97-AF65-F5344CB8AC3E}">
        <p14:creationId xmlns:p14="http://schemas.microsoft.com/office/powerpoint/2010/main" val="317591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34B76-FD55-2FB1-1DB0-2386B7D3BFC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5DE7443-D73C-B16A-E70F-83EA4AC6C2BA}"/>
              </a:ext>
            </a:extLst>
          </p:cNvPr>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a:extLst>
              <a:ext uri="{FF2B5EF4-FFF2-40B4-BE49-F238E27FC236}">
                <a16:creationId xmlns:a16="http://schemas.microsoft.com/office/drawing/2014/main" id="{77BC3E49-FA78-07B0-6CCC-FD8EF6AC0D17}"/>
              </a:ext>
            </a:extLst>
          </p:cNvPr>
          <p:cNvGrpSpPr/>
          <p:nvPr/>
        </p:nvGrpSpPr>
        <p:grpSpPr>
          <a:xfrm>
            <a:off x="11029379" y="3420172"/>
            <a:ext cx="11017748" cy="11017748"/>
            <a:chOff x="0" y="0"/>
            <a:chExt cx="812800" cy="812800"/>
          </a:xfrm>
        </p:grpSpPr>
        <p:sp>
          <p:nvSpPr>
            <p:cNvPr id="4" name="Freeform 4">
              <a:extLst>
                <a:ext uri="{FF2B5EF4-FFF2-40B4-BE49-F238E27FC236}">
                  <a16:creationId xmlns:a16="http://schemas.microsoft.com/office/drawing/2014/main" id="{0ADC6A70-E97B-72AF-343F-D9B5483C3F7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5" name="TextBox 5">
              <a:extLst>
                <a:ext uri="{FF2B5EF4-FFF2-40B4-BE49-F238E27FC236}">
                  <a16:creationId xmlns:a16="http://schemas.microsoft.com/office/drawing/2014/main" id="{632F3B25-419E-20AF-BCD1-5DC7684899CA}"/>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a:extLst>
              <a:ext uri="{FF2B5EF4-FFF2-40B4-BE49-F238E27FC236}">
                <a16:creationId xmlns:a16="http://schemas.microsoft.com/office/drawing/2014/main" id="{DBA88AEE-3929-15EE-9B3C-E2AFFBD671FA}"/>
              </a:ext>
            </a:extLst>
          </p:cNvPr>
          <p:cNvGrpSpPr/>
          <p:nvPr/>
        </p:nvGrpSpPr>
        <p:grpSpPr>
          <a:xfrm rot="5400000">
            <a:off x="17167778" y="8306860"/>
            <a:ext cx="643831" cy="1902880"/>
            <a:chOff x="0" y="0"/>
            <a:chExt cx="660400" cy="1951851"/>
          </a:xfrm>
        </p:grpSpPr>
        <p:sp>
          <p:nvSpPr>
            <p:cNvPr id="7" name="Freeform 7">
              <a:extLst>
                <a:ext uri="{FF2B5EF4-FFF2-40B4-BE49-F238E27FC236}">
                  <a16:creationId xmlns:a16="http://schemas.microsoft.com/office/drawing/2014/main" id="{AC139779-4008-F72A-DC71-A619F2D86DC0}"/>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193378"/>
            </a:solidFill>
          </p:spPr>
        </p:sp>
        <p:sp>
          <p:nvSpPr>
            <p:cNvPr id="8" name="TextBox 8">
              <a:extLst>
                <a:ext uri="{FF2B5EF4-FFF2-40B4-BE49-F238E27FC236}">
                  <a16:creationId xmlns:a16="http://schemas.microsoft.com/office/drawing/2014/main" id="{2B67E8F3-4D84-8558-428D-B9EE4692D72A}"/>
                </a:ext>
              </a:extLst>
            </p:cNvPr>
            <p:cNvSpPr txBox="1"/>
            <p:nvPr/>
          </p:nvSpPr>
          <p:spPr>
            <a:xfrm>
              <a:off x="0" y="9525"/>
              <a:ext cx="660400" cy="1815326"/>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oup 9">
            <a:extLst>
              <a:ext uri="{FF2B5EF4-FFF2-40B4-BE49-F238E27FC236}">
                <a16:creationId xmlns:a16="http://schemas.microsoft.com/office/drawing/2014/main" id="{8EA695B9-6B44-C9A2-0821-C4CD8621C819}"/>
              </a:ext>
            </a:extLst>
          </p:cNvPr>
          <p:cNvGrpSpPr/>
          <p:nvPr/>
        </p:nvGrpSpPr>
        <p:grpSpPr>
          <a:xfrm>
            <a:off x="16538253" y="8936385"/>
            <a:ext cx="643732" cy="643732"/>
            <a:chOff x="0" y="0"/>
            <a:chExt cx="812800" cy="812800"/>
          </a:xfrm>
        </p:grpSpPr>
        <p:sp>
          <p:nvSpPr>
            <p:cNvPr id="10" name="Freeform 10">
              <a:extLst>
                <a:ext uri="{FF2B5EF4-FFF2-40B4-BE49-F238E27FC236}">
                  <a16:creationId xmlns:a16="http://schemas.microsoft.com/office/drawing/2014/main" id="{598AD264-73F6-424E-DA05-08F55F4634B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a:extLst>
                <a:ext uri="{FF2B5EF4-FFF2-40B4-BE49-F238E27FC236}">
                  <a16:creationId xmlns:a16="http://schemas.microsoft.com/office/drawing/2014/main" id="{DE05CC5D-0FFD-5B52-442B-BA05737B173B}"/>
                </a:ext>
              </a:extLst>
            </p:cNvPr>
            <p:cNvSpPr txBox="1"/>
            <p:nvPr/>
          </p:nvSpPr>
          <p:spPr>
            <a:xfrm>
              <a:off x="76200" y="85725"/>
              <a:ext cx="660400" cy="650875"/>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Freeform 12">
            <a:extLst>
              <a:ext uri="{FF2B5EF4-FFF2-40B4-BE49-F238E27FC236}">
                <a16:creationId xmlns:a16="http://schemas.microsoft.com/office/drawing/2014/main" id="{6344074D-BDD3-7DB4-D90B-188E4C476D2D}"/>
              </a:ext>
            </a:extLst>
          </p:cNvPr>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7" name="Group 17">
            <a:extLst>
              <a:ext uri="{FF2B5EF4-FFF2-40B4-BE49-F238E27FC236}">
                <a16:creationId xmlns:a16="http://schemas.microsoft.com/office/drawing/2014/main" id="{953F5667-EDAF-C82A-BD19-8CDBC02C9592}"/>
              </a:ext>
            </a:extLst>
          </p:cNvPr>
          <p:cNvGrpSpPr/>
          <p:nvPr/>
        </p:nvGrpSpPr>
        <p:grpSpPr>
          <a:xfrm>
            <a:off x="9745664" y="4495940"/>
            <a:ext cx="4582632" cy="4762310"/>
            <a:chOff x="0" y="0"/>
            <a:chExt cx="812800" cy="844669"/>
          </a:xfrm>
        </p:grpSpPr>
        <p:sp>
          <p:nvSpPr>
            <p:cNvPr id="18" name="Freeform 18">
              <a:extLst>
                <a:ext uri="{FF2B5EF4-FFF2-40B4-BE49-F238E27FC236}">
                  <a16:creationId xmlns:a16="http://schemas.microsoft.com/office/drawing/2014/main" id="{9B698F44-1CBE-E339-22C4-0480FE3021F3}"/>
                </a:ext>
              </a:extLst>
            </p:cNvPr>
            <p:cNvSpPr/>
            <p:nvPr/>
          </p:nvSpPr>
          <p:spPr>
            <a:xfrm>
              <a:off x="0" y="0"/>
              <a:ext cx="812800" cy="844669"/>
            </a:xfrm>
            <a:custGeom>
              <a:avLst/>
              <a:gdLst/>
              <a:ahLst/>
              <a:cxnLst/>
              <a:rect l="l" t="t" r="r" b="b"/>
              <a:pathLst>
                <a:path w="812800" h="844669">
                  <a:moveTo>
                    <a:pt x="150357" y="0"/>
                  </a:moveTo>
                  <a:lnTo>
                    <a:pt x="662443" y="0"/>
                  </a:lnTo>
                  <a:cubicBezTo>
                    <a:pt x="745483" y="0"/>
                    <a:pt x="812800" y="67317"/>
                    <a:pt x="812800" y="150357"/>
                  </a:cubicBezTo>
                  <a:lnTo>
                    <a:pt x="812800" y="694312"/>
                  </a:lnTo>
                  <a:cubicBezTo>
                    <a:pt x="812800" y="734189"/>
                    <a:pt x="796959" y="772433"/>
                    <a:pt x="768761" y="800630"/>
                  </a:cubicBezTo>
                  <a:cubicBezTo>
                    <a:pt x="740564" y="828828"/>
                    <a:pt x="702320" y="844669"/>
                    <a:pt x="662443" y="844669"/>
                  </a:cubicBezTo>
                  <a:lnTo>
                    <a:pt x="150357" y="844669"/>
                  </a:lnTo>
                  <a:cubicBezTo>
                    <a:pt x="67317" y="844669"/>
                    <a:pt x="0" y="777352"/>
                    <a:pt x="0" y="694312"/>
                  </a:cubicBezTo>
                  <a:lnTo>
                    <a:pt x="0" y="150357"/>
                  </a:lnTo>
                  <a:cubicBezTo>
                    <a:pt x="0" y="67317"/>
                    <a:pt x="67317" y="0"/>
                    <a:pt x="150357" y="0"/>
                  </a:cubicBezTo>
                  <a:close/>
                </a:path>
              </a:pathLst>
            </a:custGeom>
            <a:solidFill>
              <a:srgbClr val="FFFFFF"/>
            </a:solidFill>
          </p:spPr>
        </p:sp>
        <p:sp>
          <p:nvSpPr>
            <p:cNvPr id="19" name="TextBox 19">
              <a:extLst>
                <a:ext uri="{FF2B5EF4-FFF2-40B4-BE49-F238E27FC236}">
                  <a16:creationId xmlns:a16="http://schemas.microsoft.com/office/drawing/2014/main" id="{0B59CD8A-2941-191B-584C-DB256FDA14F1}"/>
                </a:ext>
              </a:extLst>
            </p:cNvPr>
            <p:cNvSpPr txBox="1"/>
            <p:nvPr/>
          </p:nvSpPr>
          <p:spPr>
            <a:xfrm>
              <a:off x="0" y="9525"/>
              <a:ext cx="812800" cy="835144"/>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Freeform 22">
            <a:extLst>
              <a:ext uri="{FF2B5EF4-FFF2-40B4-BE49-F238E27FC236}">
                <a16:creationId xmlns:a16="http://schemas.microsoft.com/office/drawing/2014/main" id="{62E34E21-9012-A457-1885-85D9B7DB9BE5}"/>
              </a:ext>
            </a:extLst>
          </p:cNvPr>
          <p:cNvSpPr/>
          <p:nvPr/>
        </p:nvSpPr>
        <p:spPr>
          <a:xfrm>
            <a:off x="17126499" y="445695"/>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a:extLst>
              <a:ext uri="{FF2B5EF4-FFF2-40B4-BE49-F238E27FC236}">
                <a16:creationId xmlns:a16="http://schemas.microsoft.com/office/drawing/2014/main" id="{ECDC2840-8439-C7D4-B86A-D3F2F31B7F17}"/>
              </a:ext>
            </a:extLst>
          </p:cNvPr>
          <p:cNvSpPr/>
          <p:nvPr/>
        </p:nvSpPr>
        <p:spPr>
          <a:xfrm>
            <a:off x="845436" y="893638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sp>
        <p:nvSpPr>
          <p:cNvPr id="24" name="Freeform 24">
            <a:extLst>
              <a:ext uri="{FF2B5EF4-FFF2-40B4-BE49-F238E27FC236}">
                <a16:creationId xmlns:a16="http://schemas.microsoft.com/office/drawing/2014/main" id="{400C5FEA-9DAA-803B-7E55-45EA7F90A365}"/>
              </a:ext>
            </a:extLst>
          </p:cNvPr>
          <p:cNvSpPr/>
          <p:nvPr/>
        </p:nvSpPr>
        <p:spPr>
          <a:xfrm>
            <a:off x="8248750" y="524581"/>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9">
              <a:alphaModFix amt="25000"/>
              <a:extLst>
                <a:ext uri="{96DAC541-7B7A-43D3-8B79-37D633B846F1}">
                  <asvg:svgBlip xmlns:asvg="http://schemas.microsoft.com/office/drawing/2016/SVG/main" r:embed="rId10"/>
                </a:ext>
              </a:extLst>
            </a:blip>
            <a:stretch>
              <a:fillRect/>
            </a:stretch>
          </a:blipFill>
        </p:spPr>
      </p:sp>
      <p:grpSp>
        <p:nvGrpSpPr>
          <p:cNvPr id="25" name="Group 25">
            <a:extLst>
              <a:ext uri="{FF2B5EF4-FFF2-40B4-BE49-F238E27FC236}">
                <a16:creationId xmlns:a16="http://schemas.microsoft.com/office/drawing/2014/main" id="{1126B381-7031-725F-D4F7-4AD48BF2ECF0}"/>
              </a:ext>
            </a:extLst>
          </p:cNvPr>
          <p:cNvGrpSpPr/>
          <p:nvPr/>
        </p:nvGrpSpPr>
        <p:grpSpPr>
          <a:xfrm>
            <a:off x="13693893" y="445695"/>
            <a:ext cx="1268804" cy="1268804"/>
            <a:chOff x="0" y="0"/>
            <a:chExt cx="812800" cy="812800"/>
          </a:xfrm>
        </p:grpSpPr>
        <p:sp>
          <p:nvSpPr>
            <p:cNvPr id="26" name="Freeform 26">
              <a:extLst>
                <a:ext uri="{FF2B5EF4-FFF2-40B4-BE49-F238E27FC236}">
                  <a16:creationId xmlns:a16="http://schemas.microsoft.com/office/drawing/2014/main" id="{2C1CC32F-8C12-312F-46E2-7B5073736C1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7" name="TextBox 27">
              <a:extLst>
                <a:ext uri="{FF2B5EF4-FFF2-40B4-BE49-F238E27FC236}">
                  <a16:creationId xmlns:a16="http://schemas.microsoft.com/office/drawing/2014/main" id="{FB1A7A9F-7F4E-9954-9E74-18451A381303}"/>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Freeform 28">
            <a:extLst>
              <a:ext uri="{FF2B5EF4-FFF2-40B4-BE49-F238E27FC236}">
                <a16:creationId xmlns:a16="http://schemas.microsoft.com/office/drawing/2014/main" id="{49917FD3-E12F-BB0F-3EE9-2BBA677A82C9}"/>
              </a:ext>
            </a:extLst>
          </p:cNvPr>
          <p:cNvSpPr/>
          <p:nvPr/>
        </p:nvSpPr>
        <p:spPr>
          <a:xfrm>
            <a:off x="13899324" y="734519"/>
            <a:ext cx="857943" cy="511646"/>
          </a:xfrm>
          <a:custGeom>
            <a:avLst/>
            <a:gdLst/>
            <a:ahLst/>
            <a:cxnLst/>
            <a:rect l="l" t="t" r="r" b="b"/>
            <a:pathLst>
              <a:path w="857943" h="511646">
                <a:moveTo>
                  <a:pt x="0" y="0"/>
                </a:moveTo>
                <a:lnTo>
                  <a:pt x="857943" y="0"/>
                </a:lnTo>
                <a:lnTo>
                  <a:pt x="857943" y="511646"/>
                </a:lnTo>
                <a:lnTo>
                  <a:pt x="0" y="51164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4" name="TextBox 34">
            <a:extLst>
              <a:ext uri="{FF2B5EF4-FFF2-40B4-BE49-F238E27FC236}">
                <a16:creationId xmlns:a16="http://schemas.microsoft.com/office/drawing/2014/main" id="{329E15C7-BAF9-474D-F95B-6B49E82F3334}"/>
              </a:ext>
            </a:extLst>
          </p:cNvPr>
          <p:cNvSpPr txBox="1"/>
          <p:nvPr/>
        </p:nvSpPr>
        <p:spPr>
          <a:xfrm>
            <a:off x="1184444" y="1488217"/>
            <a:ext cx="8145557" cy="1641475"/>
          </a:xfrm>
          <a:prstGeom prst="rect">
            <a:avLst/>
          </a:prstGeom>
        </p:spPr>
        <p:txBody>
          <a:bodyPr wrap="square" lIns="0" tIns="0" rIns="0" bIns="0" rtlCol="0" anchor="t">
            <a:spAutoFit/>
          </a:bodyPr>
          <a:lstStyle/>
          <a:p>
            <a:pPr marL="0" marR="0" lvl="0" indent="0" algn="l" defTabSz="914400" rtl="0" eaLnBrk="1" fontAlgn="auto" latinLnBrk="0" hangingPunct="1">
              <a:lnSpc>
                <a:spcPts val="6359"/>
              </a:lnSpc>
              <a:spcBef>
                <a:spcPts val="0"/>
              </a:spcBef>
              <a:spcAft>
                <a:spcPts val="0"/>
              </a:spcAft>
              <a:buClrTx/>
              <a:buSzTx/>
              <a:buFontTx/>
              <a:buNone/>
              <a:tabLst/>
              <a:defRPr/>
            </a:pPr>
            <a:r>
              <a:rPr kumimoji="0" lang="en-US" sz="5999"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rPr>
              <a:t>Highest Average Billing Per Month</a:t>
            </a:r>
          </a:p>
        </p:txBody>
      </p:sp>
      <p:pic>
        <p:nvPicPr>
          <p:cNvPr id="15" name="Picture 14" descr="A graph of a number of months&#10;&#10;Description automatically generated with medium confidence">
            <a:extLst>
              <a:ext uri="{FF2B5EF4-FFF2-40B4-BE49-F238E27FC236}">
                <a16:creationId xmlns:a16="http://schemas.microsoft.com/office/drawing/2014/main" id="{2076A0F0-114B-9ECA-0F17-1D0D57A85AE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8725" y="3448746"/>
            <a:ext cx="7770025" cy="5350037"/>
          </a:xfrm>
          <a:prstGeom prst="rect">
            <a:avLst/>
          </a:prstGeom>
        </p:spPr>
      </p:pic>
      <p:pic>
        <p:nvPicPr>
          <p:cNvPr id="20" name="Picture 19" descr="A person holding a tablet&#10;&#10;Description automatically generated">
            <a:extLst>
              <a:ext uri="{FF2B5EF4-FFF2-40B4-BE49-F238E27FC236}">
                <a16:creationId xmlns:a16="http://schemas.microsoft.com/office/drawing/2014/main" id="{00748526-2C44-B1CE-96F5-913A4C6D39A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16361" y="2403113"/>
            <a:ext cx="10822866" cy="7215244"/>
          </a:xfrm>
          <a:prstGeom prst="rect">
            <a:avLst/>
          </a:prstGeom>
        </p:spPr>
      </p:pic>
    </p:spTree>
    <p:extLst>
      <p:ext uri="{BB962C8B-B14F-4D97-AF65-F5344CB8AC3E}">
        <p14:creationId xmlns:p14="http://schemas.microsoft.com/office/powerpoint/2010/main" val="56405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521A3-544B-5502-6870-B7BF4A33B41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F2E53CA-54BA-96BF-3C38-1B465E506EA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426" r="-11885"/>
            </a:stretch>
          </a:blipFill>
        </p:spPr>
        <p:txBody>
          <a:bodyPr/>
          <a:lstStyle/>
          <a:p>
            <a:endParaRPr lang="en-GB" dirty="0"/>
          </a:p>
        </p:txBody>
      </p:sp>
      <p:sp>
        <p:nvSpPr>
          <p:cNvPr id="3" name="Freeform 3">
            <a:extLst>
              <a:ext uri="{FF2B5EF4-FFF2-40B4-BE49-F238E27FC236}">
                <a16:creationId xmlns:a16="http://schemas.microsoft.com/office/drawing/2014/main" id="{AECB03D7-EDAA-486D-1296-4C00F8B48FFD}"/>
              </a:ext>
            </a:extLst>
          </p:cNvPr>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a:extLst>
              <a:ext uri="{FF2B5EF4-FFF2-40B4-BE49-F238E27FC236}">
                <a16:creationId xmlns:a16="http://schemas.microsoft.com/office/drawing/2014/main" id="{9690D31F-149C-B493-A0DD-1D3EB4E1D3BF}"/>
              </a:ext>
            </a:extLst>
          </p:cNvPr>
          <p:cNvGrpSpPr/>
          <p:nvPr/>
        </p:nvGrpSpPr>
        <p:grpSpPr>
          <a:xfrm rot="5400000">
            <a:off x="17167778" y="8306860"/>
            <a:ext cx="643831" cy="1902880"/>
            <a:chOff x="0" y="0"/>
            <a:chExt cx="660400" cy="1951851"/>
          </a:xfrm>
        </p:grpSpPr>
        <p:sp>
          <p:nvSpPr>
            <p:cNvPr id="5" name="Freeform 5">
              <a:extLst>
                <a:ext uri="{FF2B5EF4-FFF2-40B4-BE49-F238E27FC236}">
                  <a16:creationId xmlns:a16="http://schemas.microsoft.com/office/drawing/2014/main" id="{692D2447-32DE-E0DF-9EB4-2C3F4FC0E166}"/>
                </a:ext>
              </a:extLst>
            </p:cNvPr>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6" name="TextBox 6">
              <a:extLst>
                <a:ext uri="{FF2B5EF4-FFF2-40B4-BE49-F238E27FC236}">
                  <a16:creationId xmlns:a16="http://schemas.microsoft.com/office/drawing/2014/main" id="{6F565F46-62F5-9687-E77F-E881CE2FC7CC}"/>
                </a:ext>
              </a:extLst>
            </p:cNvPr>
            <p:cNvSpPr txBox="1"/>
            <p:nvPr/>
          </p:nvSpPr>
          <p:spPr>
            <a:xfrm>
              <a:off x="0" y="9525"/>
              <a:ext cx="660400" cy="1815326"/>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Freeform 22">
            <a:extLst>
              <a:ext uri="{FF2B5EF4-FFF2-40B4-BE49-F238E27FC236}">
                <a16:creationId xmlns:a16="http://schemas.microsoft.com/office/drawing/2014/main" id="{E0EFF8B1-1B75-60C9-2281-EED833141D35}"/>
              </a:ext>
            </a:extLst>
          </p:cNvPr>
          <p:cNvSpPr/>
          <p:nvPr/>
        </p:nvSpPr>
        <p:spPr>
          <a:xfrm>
            <a:off x="14947235" y="1633739"/>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3" name="Group 23">
            <a:extLst>
              <a:ext uri="{FF2B5EF4-FFF2-40B4-BE49-F238E27FC236}">
                <a16:creationId xmlns:a16="http://schemas.microsoft.com/office/drawing/2014/main" id="{CCFCA2A1-379A-E2DE-5817-ADE56C32359A}"/>
              </a:ext>
            </a:extLst>
          </p:cNvPr>
          <p:cNvGrpSpPr/>
          <p:nvPr/>
        </p:nvGrpSpPr>
        <p:grpSpPr>
          <a:xfrm>
            <a:off x="16428635" y="-545006"/>
            <a:ext cx="2585802" cy="2585802"/>
            <a:chOff x="0" y="0"/>
            <a:chExt cx="812800" cy="812800"/>
          </a:xfrm>
        </p:grpSpPr>
        <p:sp>
          <p:nvSpPr>
            <p:cNvPr id="24" name="Freeform 24">
              <a:extLst>
                <a:ext uri="{FF2B5EF4-FFF2-40B4-BE49-F238E27FC236}">
                  <a16:creationId xmlns:a16="http://schemas.microsoft.com/office/drawing/2014/main" id="{B02AF1CF-EBBB-0A66-8238-948995904D6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5" name="TextBox 25">
              <a:extLst>
                <a:ext uri="{FF2B5EF4-FFF2-40B4-BE49-F238E27FC236}">
                  <a16:creationId xmlns:a16="http://schemas.microsoft.com/office/drawing/2014/main" id="{C0389CE4-2D46-D796-8C74-740CAB8F8DFF}"/>
                </a:ext>
              </a:extLst>
            </p:cNvPr>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6" name="Freeform 26">
            <a:extLst>
              <a:ext uri="{FF2B5EF4-FFF2-40B4-BE49-F238E27FC236}">
                <a16:creationId xmlns:a16="http://schemas.microsoft.com/office/drawing/2014/main" id="{71501158-7935-579C-9FF9-A7A5959C8127}"/>
              </a:ext>
            </a:extLst>
          </p:cNvPr>
          <p:cNvSpPr/>
          <p:nvPr/>
        </p:nvSpPr>
        <p:spPr>
          <a:xfrm>
            <a:off x="16998721" y="530182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sp>
        <p:nvSpPr>
          <p:cNvPr id="27" name="Freeform 27">
            <a:extLst>
              <a:ext uri="{FF2B5EF4-FFF2-40B4-BE49-F238E27FC236}">
                <a16:creationId xmlns:a16="http://schemas.microsoft.com/office/drawing/2014/main" id="{DBF021CB-91A8-37E6-9703-E95B3C16BB9C}"/>
              </a:ext>
            </a:extLst>
          </p:cNvPr>
          <p:cNvSpPr/>
          <p:nvPr/>
        </p:nvSpPr>
        <p:spPr>
          <a:xfrm>
            <a:off x="2272873" y="1203038"/>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sp>
        <p:nvSpPr>
          <p:cNvPr id="30" name="Freeform 30">
            <a:extLst>
              <a:ext uri="{FF2B5EF4-FFF2-40B4-BE49-F238E27FC236}">
                <a16:creationId xmlns:a16="http://schemas.microsoft.com/office/drawing/2014/main" id="{51AD4AA9-FABD-2BEF-B04E-0246F452DA1D}"/>
              </a:ext>
            </a:extLst>
          </p:cNvPr>
          <p:cNvSpPr/>
          <p:nvPr/>
        </p:nvSpPr>
        <p:spPr>
          <a:xfrm>
            <a:off x="13252506" y="5301825"/>
            <a:ext cx="789293" cy="862715"/>
          </a:xfrm>
          <a:custGeom>
            <a:avLst/>
            <a:gdLst/>
            <a:ahLst/>
            <a:cxnLst/>
            <a:rect l="l" t="t" r="r" b="b"/>
            <a:pathLst>
              <a:path w="789293" h="862715">
                <a:moveTo>
                  <a:pt x="0" y="0"/>
                </a:moveTo>
                <a:lnTo>
                  <a:pt x="789293" y="0"/>
                </a:lnTo>
                <a:lnTo>
                  <a:pt x="789293" y="862715"/>
                </a:lnTo>
                <a:lnTo>
                  <a:pt x="0" y="8627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9" name="TextBox 39">
            <a:extLst>
              <a:ext uri="{FF2B5EF4-FFF2-40B4-BE49-F238E27FC236}">
                <a16:creationId xmlns:a16="http://schemas.microsoft.com/office/drawing/2014/main" id="{84CD44BF-6B6E-48E1-489A-CB56E6620FEC}"/>
              </a:ext>
            </a:extLst>
          </p:cNvPr>
          <p:cNvSpPr txBox="1"/>
          <p:nvPr/>
        </p:nvSpPr>
        <p:spPr>
          <a:xfrm>
            <a:off x="5156502" y="1061797"/>
            <a:ext cx="7659996" cy="820738"/>
          </a:xfrm>
          <a:prstGeom prst="rect">
            <a:avLst/>
          </a:prstGeom>
        </p:spPr>
        <p:txBody>
          <a:bodyPr lIns="0" tIns="0" rIns="0" bIns="0" rtlCol="0" anchor="t">
            <a:spAutoFit/>
          </a:bodyPr>
          <a:lstStyle/>
          <a:p>
            <a:pPr marL="0" marR="0" lvl="0" indent="0" algn="ctr" defTabSz="914400" rtl="0" eaLnBrk="1" fontAlgn="auto" latinLnBrk="0" hangingPunct="1">
              <a:lnSpc>
                <a:spcPts val="6359"/>
              </a:lnSpc>
              <a:spcBef>
                <a:spcPts val="0"/>
              </a:spcBef>
              <a:spcAft>
                <a:spcPts val="0"/>
              </a:spcAft>
              <a:buClrTx/>
              <a:buSzTx/>
              <a:buFontTx/>
              <a:buNone/>
              <a:tabLst/>
              <a:defRPr/>
            </a:pPr>
            <a:r>
              <a:rPr kumimoji="0" lang="en-US" sz="5999" b="1" i="0" u="none" strike="noStrike" kern="1200" cap="none" spc="0" normalizeH="0" baseline="0" noProof="0" dirty="0">
                <a:ln>
                  <a:noFill/>
                </a:ln>
                <a:solidFill>
                  <a:srgbClr val="193378"/>
                </a:solidFill>
                <a:effectLst/>
                <a:uLnTx/>
                <a:uFillTx/>
                <a:latin typeface="Montserrat Classic Bold"/>
                <a:ea typeface="Montserrat Classic Bold"/>
                <a:cs typeface="Montserrat Classic Bold"/>
                <a:sym typeface="Montserrat Classic Bold"/>
              </a:rPr>
              <a:t>Recommendations </a:t>
            </a:r>
          </a:p>
        </p:txBody>
      </p:sp>
      <p:sp>
        <p:nvSpPr>
          <p:cNvPr id="7" name="TextBox 32">
            <a:extLst>
              <a:ext uri="{FF2B5EF4-FFF2-40B4-BE49-F238E27FC236}">
                <a16:creationId xmlns:a16="http://schemas.microsoft.com/office/drawing/2014/main" id="{AA9B5F50-35C3-90CC-80B2-2205436CB7CA}"/>
              </a:ext>
            </a:extLst>
          </p:cNvPr>
          <p:cNvSpPr txBox="1"/>
          <p:nvPr/>
        </p:nvSpPr>
        <p:spPr>
          <a:xfrm>
            <a:off x="2152533" y="2642543"/>
            <a:ext cx="7765724" cy="367216"/>
          </a:xfrm>
          <a:prstGeom prst="rect">
            <a:avLst/>
          </a:prstGeom>
        </p:spPr>
        <p:txBody>
          <a:bodyPr wrap="square" lIns="0" tIns="0" rIns="0" bIns="0" rtlCol="0" anchor="t">
            <a:spAutoFit/>
          </a:bodyPr>
          <a:lstStyle/>
          <a:p>
            <a:pPr marL="0" marR="0" lvl="0" indent="0" algn="l" defTabSz="914400" rtl="0" eaLnBrk="1" fontAlgn="auto" latinLnBrk="0" hangingPunct="1">
              <a:lnSpc>
                <a:spcPts val="2499"/>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2060"/>
                </a:solidFill>
                <a:effectLst/>
                <a:uLnTx/>
                <a:uFillTx/>
                <a:latin typeface="Montserrat Bold"/>
                <a:ea typeface="Montserrat Bold"/>
                <a:cs typeface="Montserrat Bold"/>
                <a:sym typeface="Montserrat Bold"/>
              </a:rPr>
              <a:t>Resource Optimization</a:t>
            </a:r>
          </a:p>
        </p:txBody>
      </p:sp>
      <p:sp>
        <p:nvSpPr>
          <p:cNvPr id="8" name="Freeform 13">
            <a:extLst>
              <a:ext uri="{FF2B5EF4-FFF2-40B4-BE49-F238E27FC236}">
                <a16:creationId xmlns:a16="http://schemas.microsoft.com/office/drawing/2014/main" id="{BDA9CB41-4DE6-368F-4C30-43B229DCCB8C}"/>
              </a:ext>
            </a:extLst>
          </p:cNvPr>
          <p:cNvSpPr/>
          <p:nvPr/>
        </p:nvSpPr>
        <p:spPr>
          <a:xfrm>
            <a:off x="2123579" y="3365983"/>
            <a:ext cx="252546" cy="377564"/>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22">
            <a:extLst>
              <a:ext uri="{FF2B5EF4-FFF2-40B4-BE49-F238E27FC236}">
                <a16:creationId xmlns:a16="http://schemas.microsoft.com/office/drawing/2014/main" id="{C0DCAB39-399F-58E4-807D-7EF7EB0B6AFE}"/>
              </a:ext>
            </a:extLst>
          </p:cNvPr>
          <p:cNvSpPr/>
          <p:nvPr/>
        </p:nvSpPr>
        <p:spPr>
          <a:xfrm>
            <a:off x="685287" y="1790700"/>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24">
            <a:extLst>
              <a:ext uri="{FF2B5EF4-FFF2-40B4-BE49-F238E27FC236}">
                <a16:creationId xmlns:a16="http://schemas.microsoft.com/office/drawing/2014/main" id="{169E06DE-9182-8CED-41D7-DECCF2DCBC5B}"/>
              </a:ext>
            </a:extLst>
          </p:cNvPr>
          <p:cNvSpPr/>
          <p:nvPr/>
        </p:nvSpPr>
        <p:spPr>
          <a:xfrm>
            <a:off x="14325600" y="389004"/>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sp>
        <p:nvSpPr>
          <p:cNvPr id="11" name="TextBox 29">
            <a:extLst>
              <a:ext uri="{FF2B5EF4-FFF2-40B4-BE49-F238E27FC236}">
                <a16:creationId xmlns:a16="http://schemas.microsoft.com/office/drawing/2014/main" id="{7BAD4A9A-8500-E028-3666-EA8AB69891B4}"/>
              </a:ext>
            </a:extLst>
          </p:cNvPr>
          <p:cNvSpPr txBox="1"/>
          <p:nvPr/>
        </p:nvSpPr>
        <p:spPr>
          <a:xfrm>
            <a:off x="2607597" y="3191682"/>
            <a:ext cx="12344400" cy="769441"/>
          </a:xfrm>
          <a:prstGeom prst="rect">
            <a:avLst/>
          </a:prstGeom>
        </p:spPr>
        <p:txBody>
          <a:bodyPr wrap="square" lIns="0" tIns="0" rIns="0" bIns="0" rtlCol="0" anchor="t">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lang="en-GB" sz="2800" b="1" dirty="0">
                <a:solidFill>
                  <a:srgbClr val="002060"/>
                </a:solidFill>
              </a:rPr>
              <a:t>Based on admission trends, allocate resources strategically during peak admission periods to improve patient wait times and care quality.</a:t>
            </a:r>
            <a:endParaRPr kumimoji="0" lang="en-US" sz="2800" b="1" i="0" u="none" strike="noStrike" kern="1200" cap="none" spc="0" normalizeH="0" baseline="0" noProof="0" dirty="0">
              <a:ln>
                <a:noFill/>
              </a:ln>
              <a:solidFill>
                <a:srgbClr val="002060"/>
              </a:solidFill>
              <a:effectLst/>
              <a:uLnTx/>
              <a:uFillTx/>
              <a:latin typeface="Montserrat"/>
              <a:ea typeface="Montserrat"/>
              <a:cs typeface="Montserrat"/>
              <a:sym typeface="Montserrat"/>
            </a:endParaRPr>
          </a:p>
        </p:txBody>
      </p:sp>
      <p:sp>
        <p:nvSpPr>
          <p:cNvPr id="21" name="TextBox 32">
            <a:extLst>
              <a:ext uri="{FF2B5EF4-FFF2-40B4-BE49-F238E27FC236}">
                <a16:creationId xmlns:a16="http://schemas.microsoft.com/office/drawing/2014/main" id="{06804075-E5F5-4C5C-BF76-7CD72646EDD0}"/>
              </a:ext>
            </a:extLst>
          </p:cNvPr>
          <p:cNvSpPr txBox="1"/>
          <p:nvPr/>
        </p:nvSpPr>
        <p:spPr>
          <a:xfrm>
            <a:off x="2152533" y="4881302"/>
            <a:ext cx="7765724" cy="367216"/>
          </a:xfrm>
          <a:prstGeom prst="rect">
            <a:avLst/>
          </a:prstGeom>
        </p:spPr>
        <p:txBody>
          <a:bodyPr wrap="square" lIns="0" tIns="0" rIns="0" bIns="0" rtlCol="0" anchor="t">
            <a:spAutoFit/>
          </a:bodyPr>
          <a:lstStyle/>
          <a:p>
            <a:pPr marL="0" marR="0" lvl="0" indent="0" algn="l" defTabSz="914400" rtl="0" eaLnBrk="1" fontAlgn="auto" latinLnBrk="0" hangingPunct="1">
              <a:lnSpc>
                <a:spcPts val="2499"/>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2060"/>
                </a:solidFill>
                <a:effectLst/>
                <a:uLnTx/>
                <a:uFillTx/>
                <a:latin typeface="Montserrat Bold"/>
                <a:ea typeface="Montserrat Bold"/>
                <a:cs typeface="Montserrat Bold"/>
                <a:sym typeface="Montserrat Bold"/>
              </a:rPr>
              <a:t>Preventative Care Initiatives </a:t>
            </a:r>
          </a:p>
        </p:txBody>
      </p:sp>
      <p:sp>
        <p:nvSpPr>
          <p:cNvPr id="28" name="TextBox 29">
            <a:extLst>
              <a:ext uri="{FF2B5EF4-FFF2-40B4-BE49-F238E27FC236}">
                <a16:creationId xmlns:a16="http://schemas.microsoft.com/office/drawing/2014/main" id="{E7281C4E-339C-D641-18FB-F8D68AF3867C}"/>
              </a:ext>
            </a:extLst>
          </p:cNvPr>
          <p:cNvSpPr txBox="1"/>
          <p:nvPr/>
        </p:nvSpPr>
        <p:spPr>
          <a:xfrm>
            <a:off x="2525871" y="5478695"/>
            <a:ext cx="12344400" cy="1154162"/>
          </a:xfrm>
          <a:prstGeom prst="rect">
            <a:avLst/>
          </a:prstGeom>
        </p:spPr>
        <p:txBody>
          <a:bodyPr wrap="square" lIns="0" tIns="0" rIns="0" bIns="0" rtlCol="0" anchor="t">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lang="en-GB" sz="2800" b="1" dirty="0">
                <a:solidFill>
                  <a:srgbClr val="002060"/>
                </a:solidFill>
              </a:rPr>
              <a:t>Increase focus on common conditions like Arthritis and Asthma, as identified in the data, to implement preventive care programs that can reduce hospital admissions over time.</a:t>
            </a:r>
            <a:endParaRPr kumimoji="0" lang="en-US" sz="2800" b="1" i="0" u="none" strike="noStrike" kern="1200" cap="none" spc="0" normalizeH="0" baseline="0" noProof="0" dirty="0">
              <a:ln>
                <a:noFill/>
              </a:ln>
              <a:solidFill>
                <a:srgbClr val="002060"/>
              </a:solidFill>
              <a:effectLst/>
              <a:uLnTx/>
              <a:uFillTx/>
              <a:latin typeface="Montserrat"/>
              <a:ea typeface="Montserrat"/>
              <a:cs typeface="Montserrat"/>
              <a:sym typeface="Montserrat"/>
            </a:endParaRPr>
          </a:p>
        </p:txBody>
      </p:sp>
      <p:sp>
        <p:nvSpPr>
          <p:cNvPr id="29" name="Freeform 13">
            <a:extLst>
              <a:ext uri="{FF2B5EF4-FFF2-40B4-BE49-F238E27FC236}">
                <a16:creationId xmlns:a16="http://schemas.microsoft.com/office/drawing/2014/main" id="{4B3B8127-005A-B2BF-8A66-B5499ECC85F1}"/>
              </a:ext>
            </a:extLst>
          </p:cNvPr>
          <p:cNvSpPr/>
          <p:nvPr/>
        </p:nvSpPr>
        <p:spPr>
          <a:xfrm>
            <a:off x="2120191" y="5696442"/>
            <a:ext cx="252546" cy="377564"/>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1" name="TextBox 32">
            <a:extLst>
              <a:ext uri="{FF2B5EF4-FFF2-40B4-BE49-F238E27FC236}">
                <a16:creationId xmlns:a16="http://schemas.microsoft.com/office/drawing/2014/main" id="{2AC30EC5-00D6-AC21-B558-F438D9E34F46}"/>
              </a:ext>
            </a:extLst>
          </p:cNvPr>
          <p:cNvSpPr txBox="1"/>
          <p:nvPr/>
        </p:nvSpPr>
        <p:spPr>
          <a:xfrm>
            <a:off x="2120191" y="7056654"/>
            <a:ext cx="7765724" cy="367216"/>
          </a:xfrm>
          <a:prstGeom prst="rect">
            <a:avLst/>
          </a:prstGeom>
        </p:spPr>
        <p:txBody>
          <a:bodyPr wrap="square" lIns="0" tIns="0" rIns="0" bIns="0" rtlCol="0" anchor="t">
            <a:spAutoFit/>
          </a:bodyPr>
          <a:lstStyle/>
          <a:p>
            <a:pPr marL="0" marR="0" lvl="0" indent="0" algn="l" defTabSz="914400" rtl="0" eaLnBrk="1" fontAlgn="auto" latinLnBrk="0" hangingPunct="1">
              <a:lnSpc>
                <a:spcPts val="2499"/>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2060"/>
                </a:solidFill>
                <a:effectLst/>
                <a:uLnTx/>
                <a:uFillTx/>
                <a:latin typeface="Montserrat Bold"/>
                <a:ea typeface="Montserrat Bold"/>
                <a:cs typeface="Montserrat Bold"/>
                <a:sym typeface="Montserrat Bold"/>
              </a:rPr>
              <a:t>Preventative Care Initiatives </a:t>
            </a:r>
          </a:p>
        </p:txBody>
      </p:sp>
      <p:sp>
        <p:nvSpPr>
          <p:cNvPr id="33" name="Freeform 13">
            <a:extLst>
              <a:ext uri="{FF2B5EF4-FFF2-40B4-BE49-F238E27FC236}">
                <a16:creationId xmlns:a16="http://schemas.microsoft.com/office/drawing/2014/main" id="{D77BE7DD-687A-13C6-E657-4FBED27C4D0E}"/>
              </a:ext>
            </a:extLst>
          </p:cNvPr>
          <p:cNvSpPr/>
          <p:nvPr/>
        </p:nvSpPr>
        <p:spPr>
          <a:xfrm>
            <a:off x="2120191" y="7693360"/>
            <a:ext cx="252546" cy="377564"/>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4" name="TextBox 29">
            <a:extLst>
              <a:ext uri="{FF2B5EF4-FFF2-40B4-BE49-F238E27FC236}">
                <a16:creationId xmlns:a16="http://schemas.microsoft.com/office/drawing/2014/main" id="{E686CD1E-CAF8-049C-7B9E-1BCA1B844A4E}"/>
              </a:ext>
            </a:extLst>
          </p:cNvPr>
          <p:cNvSpPr txBox="1"/>
          <p:nvPr/>
        </p:nvSpPr>
        <p:spPr>
          <a:xfrm>
            <a:off x="2525871" y="7615505"/>
            <a:ext cx="12344400" cy="1154162"/>
          </a:xfrm>
          <a:prstGeom prst="rect">
            <a:avLst/>
          </a:prstGeom>
        </p:spPr>
        <p:txBody>
          <a:bodyPr wrap="square" lIns="0" tIns="0" rIns="0" bIns="0" rtlCol="0" anchor="t">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lang="en-GB" sz="2800" b="1" dirty="0">
                <a:solidFill>
                  <a:srgbClr val="002060"/>
                </a:solidFill>
              </a:rPr>
              <a:t>Continue to use data analytics as a foundational tool to monitor and improve hospital performance, focusing on key metrics that drive patient satisfaction and operational efficiency.</a:t>
            </a:r>
            <a:endParaRPr kumimoji="0" lang="en-US" sz="2800" b="1" i="0" u="none" strike="noStrike" kern="1200" cap="none" spc="0" normalizeH="0" baseline="0" noProof="0" dirty="0">
              <a:ln>
                <a:noFill/>
              </a:ln>
              <a:solidFill>
                <a:srgbClr val="002060"/>
              </a:solidFill>
              <a:effectLst/>
              <a:uLnTx/>
              <a:uFillTx/>
              <a:latin typeface="Montserrat"/>
              <a:ea typeface="Montserrat"/>
              <a:cs typeface="Montserrat"/>
              <a:sym typeface="Montserrat"/>
            </a:endParaRPr>
          </a:p>
        </p:txBody>
      </p:sp>
    </p:spTree>
    <p:extLst>
      <p:ext uri="{BB962C8B-B14F-4D97-AF65-F5344CB8AC3E}">
        <p14:creationId xmlns:p14="http://schemas.microsoft.com/office/powerpoint/2010/main" val="205955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47664" y="-19545537"/>
            <a:ext cx="24872651" cy="248726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94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5400000">
            <a:off x="17167778" y="8306860"/>
            <a:ext cx="643831" cy="1902880"/>
            <a:chOff x="0" y="0"/>
            <a:chExt cx="660400" cy="1951851"/>
          </a:xfrm>
        </p:grpSpPr>
        <p:sp>
          <p:nvSpPr>
            <p:cNvPr id="7" name="Freeform 7"/>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8" name="TextBox 8"/>
            <p:cNvSpPr txBox="1"/>
            <p:nvPr/>
          </p:nvSpPr>
          <p:spPr>
            <a:xfrm>
              <a:off x="0" y="9525"/>
              <a:ext cx="660400" cy="1815326"/>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oup 9"/>
          <p:cNvGrpSpPr/>
          <p:nvPr/>
        </p:nvGrpSpPr>
        <p:grpSpPr>
          <a:xfrm>
            <a:off x="16538253" y="8936385"/>
            <a:ext cx="643732" cy="6437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p:cNvSpPr txBox="1"/>
            <p:nvPr/>
          </p:nvSpPr>
          <p:spPr>
            <a:xfrm>
              <a:off x="76200" y="85725"/>
              <a:ext cx="660400" cy="650875"/>
            </a:xfrm>
            <a:prstGeom prst="rect">
              <a:avLst/>
            </a:prstGeom>
          </p:spPr>
          <p:txBody>
            <a:bodyPr lIns="50800" tIns="50800" rIns="50800" bIns="50800" rtlCol="0" anchor="ctr"/>
            <a:lstStyle/>
            <a:p>
              <a:pPr marL="0" marR="0" lvl="0" indent="0" algn="ctr" defTabSz="914400" rtl="0" eaLnBrk="1" fontAlgn="auto" latinLnBrk="0" hangingPunct="1">
                <a:lnSpc>
                  <a:spcPts val="222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Freeform 12"/>
          <p:cNvSpPr/>
          <p:nvPr/>
        </p:nvSpPr>
        <p:spPr>
          <a:xfrm>
            <a:off x="16646149" y="9044281"/>
            <a:ext cx="427939" cy="427939"/>
          </a:xfrm>
          <a:custGeom>
            <a:avLst/>
            <a:gdLst/>
            <a:ahLst/>
            <a:cxnLst/>
            <a:rect l="l" t="t" r="r" b="b"/>
            <a:pathLst>
              <a:path w="427939" h="427939">
                <a:moveTo>
                  <a:pt x="0" y="0"/>
                </a:moveTo>
                <a:lnTo>
                  <a:pt x="427939" y="0"/>
                </a:lnTo>
                <a:lnTo>
                  <a:pt x="427939" y="427939"/>
                </a:lnTo>
                <a:lnTo>
                  <a:pt x="0" y="427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7" name="TextBox 47"/>
          <p:cNvSpPr txBox="1"/>
          <p:nvPr/>
        </p:nvSpPr>
        <p:spPr>
          <a:xfrm>
            <a:off x="2516510" y="7131159"/>
            <a:ext cx="3700281" cy="409575"/>
          </a:xfrm>
          <a:prstGeom prst="rect">
            <a:avLst/>
          </a:prstGeom>
        </p:spPr>
        <p:txBody>
          <a:bodyPr lIns="0" tIns="0" rIns="0" bIns="0" rtlCol="0" anchor="t">
            <a:spAutoFit/>
          </a:bodyPr>
          <a:lstStyle/>
          <a:p>
            <a:pPr marL="0" marR="0" lvl="0" indent="0" algn="ctr" defTabSz="914400" rtl="0" eaLnBrk="1" fontAlgn="auto" latinLnBrk="0" hangingPunct="1">
              <a:lnSpc>
                <a:spcPts val="3449"/>
              </a:lnSpc>
              <a:spcBef>
                <a:spcPts val="0"/>
              </a:spcBef>
              <a:spcAft>
                <a:spcPts val="0"/>
              </a:spcAft>
              <a:buClrTx/>
              <a:buSzTx/>
              <a:buFontTx/>
              <a:buNone/>
              <a:tabLst/>
              <a:defRPr/>
            </a:pPr>
            <a:r>
              <a:rPr kumimoji="0" lang="en-US" sz="2499" b="1" i="0" u="none" strike="noStrike" kern="1200" cap="none" spc="0" normalizeH="0" baseline="0" noProof="0">
                <a:ln>
                  <a:noFill/>
                </a:ln>
                <a:solidFill>
                  <a:srgbClr val="FFFFFF"/>
                </a:solidFill>
                <a:effectLst/>
                <a:uLnTx/>
                <a:uFillTx/>
                <a:latin typeface="Montserrat Bold"/>
                <a:ea typeface="Montserrat Bold"/>
                <a:cs typeface="Montserrat Bold"/>
                <a:sym typeface="Montserrat Bold"/>
              </a:rPr>
              <a:t>Rufus Stewart</a:t>
            </a:r>
          </a:p>
        </p:txBody>
      </p:sp>
      <p:sp>
        <p:nvSpPr>
          <p:cNvPr id="50" name="TextBox 50"/>
          <p:cNvSpPr txBox="1"/>
          <p:nvPr/>
        </p:nvSpPr>
        <p:spPr>
          <a:xfrm>
            <a:off x="3002230" y="7622720"/>
            <a:ext cx="2728840" cy="361949"/>
          </a:xfrm>
          <a:prstGeom prst="rect">
            <a:avLst/>
          </a:prstGeom>
        </p:spPr>
        <p:txBody>
          <a:bodyPr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Montserrat"/>
                <a:ea typeface="Montserrat"/>
                <a:cs typeface="Montserrat"/>
                <a:sym typeface="Montserrat"/>
              </a:rPr>
              <a:t>Radiologist</a:t>
            </a:r>
          </a:p>
        </p:txBody>
      </p:sp>
      <p:sp>
        <p:nvSpPr>
          <p:cNvPr id="52" name="TextBox 52"/>
          <p:cNvSpPr txBox="1"/>
          <p:nvPr/>
        </p:nvSpPr>
        <p:spPr>
          <a:xfrm>
            <a:off x="12246254" y="7622720"/>
            <a:ext cx="2728840" cy="361949"/>
          </a:xfrm>
          <a:prstGeom prst="rect">
            <a:avLst/>
          </a:prstGeom>
        </p:spPr>
        <p:txBody>
          <a:bodyPr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Montserrat"/>
                <a:ea typeface="Montserrat"/>
                <a:cs typeface="Montserrat"/>
                <a:sym typeface="Montserrat"/>
              </a:rPr>
              <a:t>Nutritionist</a:t>
            </a:r>
          </a:p>
        </p:txBody>
      </p:sp>
      <p:sp>
        <p:nvSpPr>
          <p:cNvPr id="53" name="TextBox 53"/>
          <p:cNvSpPr txBox="1"/>
          <p:nvPr/>
        </p:nvSpPr>
        <p:spPr>
          <a:xfrm>
            <a:off x="3002230" y="8387264"/>
            <a:ext cx="2728840" cy="361949"/>
          </a:xfrm>
          <a:prstGeom prst="rect">
            <a:avLst/>
          </a:prstGeom>
        </p:spPr>
        <p:txBody>
          <a:bodyPr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ontserrat"/>
                <a:ea typeface="Montserrat"/>
                <a:cs typeface="Montserrat"/>
                <a:sym typeface="Montserrat"/>
              </a:rPr>
              <a:t>@reallygreatsite</a:t>
            </a:r>
          </a:p>
        </p:txBody>
      </p:sp>
      <p:sp>
        <p:nvSpPr>
          <p:cNvPr id="55" name="TextBox 55"/>
          <p:cNvSpPr txBox="1"/>
          <p:nvPr/>
        </p:nvSpPr>
        <p:spPr>
          <a:xfrm>
            <a:off x="12246254" y="8387264"/>
            <a:ext cx="2728840" cy="361949"/>
          </a:xfrm>
          <a:prstGeom prst="rect">
            <a:avLst/>
          </a:prstGeom>
        </p:spPr>
        <p:txBody>
          <a:bodyPr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ontserrat"/>
                <a:ea typeface="Montserrat"/>
                <a:cs typeface="Montserrat"/>
                <a:sym typeface="Montserrat"/>
              </a:rPr>
              <a:t>@reallygreatsite</a:t>
            </a:r>
          </a:p>
        </p:txBody>
      </p:sp>
      <p:sp>
        <p:nvSpPr>
          <p:cNvPr id="56" name="Freeform 56"/>
          <p:cNvSpPr/>
          <p:nvPr/>
        </p:nvSpPr>
        <p:spPr>
          <a:xfrm>
            <a:off x="8625468" y="2851256"/>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7" name="TextBox 57"/>
          <p:cNvSpPr txBox="1"/>
          <p:nvPr/>
        </p:nvSpPr>
        <p:spPr>
          <a:xfrm>
            <a:off x="5158664" y="1559439"/>
            <a:ext cx="7659996" cy="872547"/>
          </a:xfrm>
          <a:prstGeom prst="rect">
            <a:avLst/>
          </a:prstGeom>
        </p:spPr>
        <p:txBody>
          <a:bodyPr lIns="0" tIns="0" rIns="0" bIns="0" rtlCol="0" anchor="t">
            <a:spAutoFit/>
          </a:bodyPr>
          <a:lstStyle/>
          <a:p>
            <a:pPr marL="0" marR="0" lvl="0" indent="0" algn="ctr" defTabSz="914400" rtl="0" eaLnBrk="1" fontAlgn="auto" latinLnBrk="0" hangingPunct="1">
              <a:lnSpc>
                <a:spcPts val="6359"/>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uLnTx/>
                <a:uFillTx/>
                <a:latin typeface="Montserrat Classic Bold"/>
                <a:ea typeface="Montserrat Classic Bold"/>
                <a:cs typeface="Montserrat Classic Bold"/>
                <a:sym typeface="Montserrat Classic Bold"/>
              </a:rPr>
              <a:t>Conclusion </a:t>
            </a:r>
          </a:p>
        </p:txBody>
      </p:sp>
      <p:sp>
        <p:nvSpPr>
          <p:cNvPr id="58" name="Freeform 58"/>
          <p:cNvSpPr/>
          <p:nvPr/>
        </p:nvSpPr>
        <p:spPr>
          <a:xfrm>
            <a:off x="17074088" y="848718"/>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sp>
        <p:nvSpPr>
          <p:cNvPr id="59" name="Freeform 59"/>
          <p:cNvSpPr/>
          <p:nvPr/>
        </p:nvSpPr>
        <p:spPr>
          <a:xfrm>
            <a:off x="775702" y="6173644"/>
            <a:ext cx="505996" cy="515665"/>
          </a:xfrm>
          <a:custGeom>
            <a:avLst/>
            <a:gdLst/>
            <a:ahLst/>
            <a:cxnLst/>
            <a:rect l="l" t="t" r="r" b="b"/>
            <a:pathLst>
              <a:path w="505996" h="515665">
                <a:moveTo>
                  <a:pt x="0" y="0"/>
                </a:moveTo>
                <a:lnTo>
                  <a:pt x="505996" y="0"/>
                </a:lnTo>
                <a:lnTo>
                  <a:pt x="505996" y="515666"/>
                </a:lnTo>
                <a:lnTo>
                  <a:pt x="0" y="515666"/>
                </a:lnTo>
                <a:lnTo>
                  <a:pt x="0" y="0"/>
                </a:lnTo>
                <a:close/>
              </a:path>
            </a:pathLst>
          </a:custGeom>
          <a:blipFill>
            <a:blip r:embed="rId10">
              <a:alphaModFix amt="25000"/>
              <a:extLst>
                <a:ext uri="{96DAC541-7B7A-43D3-8B79-37D633B846F1}">
                  <asvg:svgBlip xmlns:asvg="http://schemas.microsoft.com/office/drawing/2016/SVG/main" r:embed="rId11"/>
                </a:ext>
              </a:extLst>
            </a:blip>
            <a:stretch>
              <a:fillRect/>
            </a:stretch>
          </a:blipFill>
        </p:spPr>
      </p:sp>
      <p:sp>
        <p:nvSpPr>
          <p:cNvPr id="62" name="TextBox 19">
            <a:extLst>
              <a:ext uri="{FF2B5EF4-FFF2-40B4-BE49-F238E27FC236}">
                <a16:creationId xmlns:a16="http://schemas.microsoft.com/office/drawing/2014/main" id="{BEC297C8-3A80-78C6-CA91-7FCBEAB93F3A}"/>
              </a:ext>
            </a:extLst>
          </p:cNvPr>
          <p:cNvSpPr txBox="1"/>
          <p:nvPr/>
        </p:nvSpPr>
        <p:spPr>
          <a:xfrm>
            <a:off x="1333563" y="5729709"/>
            <a:ext cx="16230600" cy="2675604"/>
          </a:xfrm>
          <a:prstGeom prst="rect">
            <a:avLst/>
          </a:prstGeom>
        </p:spPr>
        <p:txBody>
          <a:bodyPr wrap="square" lIns="0" tIns="0" rIns="0" bIns="0" rtlCol="0" anchor="t">
            <a:spAutoFit/>
          </a:bodyPr>
          <a:lstStyle/>
          <a:p>
            <a:pPr algn="just">
              <a:lnSpc>
                <a:spcPts val="3500"/>
              </a:lnSpc>
            </a:pPr>
            <a:r>
              <a:rPr lang="en-GB" sz="2800" dirty="0">
                <a:solidFill>
                  <a:srgbClr val="1F2B5B"/>
                </a:solidFill>
                <a:latin typeface="Nourd"/>
                <a:ea typeface="Nourd"/>
                <a:cs typeface="Nourd"/>
                <a:sym typeface="Nourd"/>
              </a:rPr>
              <a:t>This dataset provides an overview of patient admissions across various hospitals, capturing key aspects such as patient demographics, medical conditions, admission types, and billing amounts. It includes detailed information on factors like the attending doctors, room assignments, and insurance providers, as well as test results and medication data. This comprehensive view allows us to </a:t>
            </a:r>
            <a:r>
              <a:rPr lang="en-GB" sz="2800" dirty="0" err="1">
                <a:solidFill>
                  <a:srgbClr val="1F2B5B"/>
                </a:solidFill>
                <a:latin typeface="Nourd"/>
                <a:ea typeface="Nourd"/>
                <a:cs typeface="Nourd"/>
                <a:sym typeface="Nourd"/>
              </a:rPr>
              <a:t>Analyze</a:t>
            </a:r>
            <a:r>
              <a:rPr lang="en-GB" sz="2800" dirty="0">
                <a:solidFill>
                  <a:srgbClr val="1F2B5B"/>
                </a:solidFill>
                <a:latin typeface="Nourd"/>
                <a:ea typeface="Nourd"/>
                <a:cs typeface="Nourd"/>
                <a:sym typeface="Nourd"/>
              </a:rPr>
              <a:t> patterns in hospital utilization, patient needs, and billing variations. By examining these metrics, we aim to gain insights that will inform decisions on resource allocation, identify high-performing hospitals, and ultimately improve patient care and operational efficiency."</a:t>
            </a:r>
            <a:endParaRPr lang="en-US" sz="2800" dirty="0">
              <a:solidFill>
                <a:srgbClr val="1F2B5B"/>
              </a:solidFill>
              <a:latin typeface="Nourd"/>
              <a:ea typeface="Nourd"/>
              <a:cs typeface="Nourd"/>
              <a:sym typeface="Nour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9151388" y="1892252"/>
            <a:ext cx="25067935" cy="2506793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p:cNvGrpSpPr/>
          <p:nvPr/>
        </p:nvGrpSpPr>
        <p:grpSpPr>
          <a:xfrm>
            <a:off x="8897264" y="-1504505"/>
            <a:ext cx="10762805" cy="1076280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oup 9"/>
          <p:cNvGrpSpPr>
            <a:grpSpLocks noChangeAspect="1"/>
          </p:cNvGrpSpPr>
          <p:nvPr/>
        </p:nvGrpSpPr>
        <p:grpSpPr>
          <a:xfrm>
            <a:off x="8897264" y="-1985513"/>
            <a:ext cx="10902481" cy="10902437"/>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56363" t="-874" r="-30479" b="-23687"/>
              </a:stretch>
            </a:blipFill>
          </p:spPr>
        </p:sp>
      </p:grpSp>
      <p:sp>
        <p:nvSpPr>
          <p:cNvPr id="12" name="TextBox 12"/>
          <p:cNvSpPr txBox="1"/>
          <p:nvPr/>
        </p:nvSpPr>
        <p:spPr>
          <a:xfrm>
            <a:off x="2123766" y="3321750"/>
            <a:ext cx="5086694" cy="3280184"/>
          </a:xfrm>
          <a:prstGeom prst="rect">
            <a:avLst/>
          </a:prstGeom>
        </p:spPr>
        <p:txBody>
          <a:bodyPr lIns="0" tIns="0" rIns="0" bIns="0" rtlCol="0" anchor="t">
            <a:spAutoFit/>
          </a:bodyPr>
          <a:lstStyle/>
          <a:p>
            <a:pPr marL="0" marR="0" lvl="0" indent="0" algn="l" defTabSz="914400" rtl="0" eaLnBrk="1" fontAlgn="auto" latinLnBrk="0" hangingPunct="1">
              <a:lnSpc>
                <a:spcPts val="12714"/>
              </a:lnSpc>
              <a:spcBef>
                <a:spcPts val="0"/>
              </a:spcBef>
              <a:spcAft>
                <a:spcPts val="0"/>
              </a:spcAft>
              <a:buClrTx/>
              <a:buSzTx/>
              <a:buFontTx/>
              <a:buNone/>
              <a:tabLst/>
              <a:defRPr/>
            </a:pPr>
            <a:r>
              <a:rPr kumimoji="0" lang="en-US" sz="11994" b="1" i="0" u="none" strike="noStrike" kern="1200" cap="none" spc="0" normalizeH="0" baseline="0" noProof="0">
                <a:ln>
                  <a:noFill/>
                </a:ln>
                <a:solidFill>
                  <a:srgbClr val="FFFFFF"/>
                </a:solidFill>
                <a:effectLst/>
                <a:uLnTx/>
                <a:uFillTx/>
                <a:latin typeface="Montserrat Classic Bold"/>
                <a:ea typeface="Montserrat Classic Bold"/>
                <a:cs typeface="Montserrat Classic Bold"/>
                <a:sym typeface="Montserrat Classic Bold"/>
              </a:rPr>
              <a:t>Thank</a:t>
            </a:r>
          </a:p>
          <a:p>
            <a:pPr marL="0" marR="0" lvl="0" indent="0" algn="l" defTabSz="914400" rtl="0" eaLnBrk="1" fontAlgn="auto" latinLnBrk="0" hangingPunct="1">
              <a:lnSpc>
                <a:spcPts val="12714"/>
              </a:lnSpc>
              <a:spcBef>
                <a:spcPts val="0"/>
              </a:spcBef>
              <a:spcAft>
                <a:spcPts val="0"/>
              </a:spcAft>
              <a:buClrTx/>
              <a:buSzTx/>
              <a:buFontTx/>
              <a:buNone/>
              <a:tabLst/>
              <a:defRPr/>
            </a:pPr>
            <a:r>
              <a:rPr kumimoji="0" lang="en-US" sz="11994" b="1" i="0" u="none" strike="noStrike" kern="1200" cap="none" spc="0" normalizeH="0" baseline="0" noProof="0">
                <a:ln>
                  <a:noFill/>
                </a:ln>
                <a:solidFill>
                  <a:srgbClr val="FFFFFF"/>
                </a:solidFill>
                <a:effectLst/>
                <a:uLnTx/>
                <a:uFillTx/>
                <a:latin typeface="Montserrat Classic Bold"/>
                <a:ea typeface="Montserrat Classic Bold"/>
                <a:cs typeface="Montserrat Classic Bold"/>
                <a:sym typeface="Montserrat Classic Bold"/>
              </a:rPr>
              <a:t>You.</a:t>
            </a:r>
          </a:p>
        </p:txBody>
      </p:sp>
      <p:sp>
        <p:nvSpPr>
          <p:cNvPr id="13" name="TextBox 13"/>
          <p:cNvSpPr txBox="1"/>
          <p:nvPr/>
        </p:nvSpPr>
        <p:spPr>
          <a:xfrm>
            <a:off x="2123766" y="6866077"/>
            <a:ext cx="6773498" cy="622803"/>
          </a:xfrm>
          <a:prstGeom prst="rect">
            <a:avLst/>
          </a:prstGeom>
        </p:spPr>
        <p:txBody>
          <a:bodyPr lIns="0" tIns="0" rIns="0" bIns="0" rtlCol="0" anchor="t">
            <a:spAutoFit/>
          </a:bodyPr>
          <a:lstStyle/>
          <a:p>
            <a:pPr marL="0" marR="0" lvl="0" indent="0" algn="l" defTabSz="914400" rtl="0" eaLnBrk="1" fontAlgn="auto" latinLnBrk="0" hangingPunct="1">
              <a:lnSpc>
                <a:spcPts val="4770"/>
              </a:lnSpc>
              <a:spcBef>
                <a:spcPts val="0"/>
              </a:spcBef>
              <a:spcAft>
                <a:spcPts val="0"/>
              </a:spcAft>
              <a:buClrTx/>
              <a:buSzTx/>
              <a:buFontTx/>
              <a:buNone/>
              <a:tabLst/>
              <a:defRPr/>
            </a:pPr>
            <a:r>
              <a:rPr kumimoji="0" lang="en-US" sz="4500" b="0" i="0" u="none" strike="noStrike" kern="1200" cap="none" spc="0" normalizeH="0" baseline="0" noProof="0">
                <a:ln>
                  <a:noFill/>
                </a:ln>
                <a:solidFill>
                  <a:srgbClr val="FFFFFF"/>
                </a:solidFill>
                <a:effectLst/>
                <a:uLnTx/>
                <a:uFillTx/>
                <a:latin typeface="Montserrat Classic"/>
                <a:ea typeface="Montserrat Classic"/>
                <a:cs typeface="Montserrat Classic"/>
                <a:sym typeface="Montserrat Classic"/>
              </a:rPr>
              <a:t>For Your Attention</a:t>
            </a:r>
          </a:p>
        </p:txBody>
      </p:sp>
      <p:grpSp>
        <p:nvGrpSpPr>
          <p:cNvPr id="18" name="Group 18"/>
          <p:cNvGrpSpPr/>
          <p:nvPr/>
        </p:nvGrpSpPr>
        <p:grpSpPr>
          <a:xfrm>
            <a:off x="-1875370" y="8916925"/>
            <a:ext cx="3245396" cy="324539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p:cNvSpPr/>
          <p:nvPr/>
        </p:nvSpPr>
        <p:spPr>
          <a:xfrm>
            <a:off x="845436" y="4885642"/>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22" name="Freeform 22"/>
          <p:cNvSpPr/>
          <p:nvPr/>
        </p:nvSpPr>
        <p:spPr>
          <a:xfrm>
            <a:off x="9144000" y="8916925"/>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pic>
        <p:nvPicPr>
          <p:cNvPr id="29" name="Picture 28" descr="A black background with a black square&#10;&#10;Description automatically generated with medium confidence">
            <a:hlinkClick r:id="rId8"/>
            <a:extLst>
              <a:ext uri="{FF2B5EF4-FFF2-40B4-BE49-F238E27FC236}">
                <a16:creationId xmlns:a16="http://schemas.microsoft.com/office/drawing/2014/main" id="{031D5B83-81C5-9FE7-8F45-ABB384F5A43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29644" y="8267700"/>
            <a:ext cx="905869" cy="905869"/>
          </a:xfrm>
          <a:prstGeom prst="rect">
            <a:avLst/>
          </a:prstGeom>
        </p:spPr>
      </p:pic>
      <p:pic>
        <p:nvPicPr>
          <p:cNvPr id="33" name="Picture 32" descr="A white cat with a black background&#10;&#10;Description automatically generated">
            <a:hlinkClick r:id="rId10"/>
            <a:extLst>
              <a:ext uri="{FF2B5EF4-FFF2-40B4-BE49-F238E27FC236}">
                <a16:creationId xmlns:a16="http://schemas.microsoft.com/office/drawing/2014/main" id="{FB2B8FD0-3F38-6039-86A5-2B308D9E082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48295" y="8267700"/>
            <a:ext cx="905869" cy="9058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sp>
        <p:nvSpPr>
          <p:cNvPr id="8" name="Freeform 8"/>
          <p:cNvSpPr/>
          <p:nvPr/>
        </p:nvSpPr>
        <p:spPr>
          <a:xfrm>
            <a:off x="16909426" y="305337"/>
            <a:ext cx="881809" cy="683001"/>
          </a:xfrm>
          <a:custGeom>
            <a:avLst/>
            <a:gdLst/>
            <a:ahLst/>
            <a:cxnLst/>
            <a:rect l="l" t="t" r="r" b="b"/>
            <a:pathLst>
              <a:path w="881809" h="683001">
                <a:moveTo>
                  <a:pt x="0" y="0"/>
                </a:moveTo>
                <a:lnTo>
                  <a:pt x="881809" y="0"/>
                </a:lnTo>
                <a:lnTo>
                  <a:pt x="881809" y="683001"/>
                </a:lnTo>
                <a:lnTo>
                  <a:pt x="0" y="6830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Google Shape;1738;p41">
            <a:extLst>
              <a:ext uri="{FF2B5EF4-FFF2-40B4-BE49-F238E27FC236}">
                <a16:creationId xmlns:a16="http://schemas.microsoft.com/office/drawing/2014/main" id="{B68B971B-8C9C-5CF0-D7A2-85E38830FE43}"/>
              </a:ext>
            </a:extLst>
          </p:cNvPr>
          <p:cNvSpPr txBox="1">
            <a:spLocks/>
          </p:cNvSpPr>
          <p:nvPr/>
        </p:nvSpPr>
        <p:spPr>
          <a:xfrm>
            <a:off x="5285249" y="1207097"/>
            <a:ext cx="7717500" cy="952952"/>
          </a:xfrm>
          <a:prstGeom prst="rect">
            <a:avLst/>
          </a:prstGeom>
        </p:spPr>
        <p:txBody>
          <a:bodyPr spcFirstLastPara="1" wrap="square" lIns="91425" tIns="91425" rIns="91425" bIns="91425"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sz="5400" b="1" dirty="0">
                <a:solidFill>
                  <a:schemeClr val="bg1"/>
                </a:solidFill>
                <a:latin typeface="Nourd" panose="020B0604020202020204" charset="0"/>
                <a:cs typeface="Cascadia Code" panose="020B0609020000020004" pitchFamily="49" charset="0"/>
              </a:rPr>
              <a:t>Table of contents</a:t>
            </a:r>
          </a:p>
        </p:txBody>
      </p:sp>
      <p:sp>
        <p:nvSpPr>
          <p:cNvPr id="36" name="Google Shape;1739;p41">
            <a:extLst>
              <a:ext uri="{FF2B5EF4-FFF2-40B4-BE49-F238E27FC236}">
                <a16:creationId xmlns:a16="http://schemas.microsoft.com/office/drawing/2014/main" id="{3FB9BC6C-5BDB-B53C-49E8-0687390C6CAE}"/>
              </a:ext>
            </a:extLst>
          </p:cNvPr>
          <p:cNvSpPr txBox="1">
            <a:spLocks/>
          </p:cNvSpPr>
          <p:nvPr/>
        </p:nvSpPr>
        <p:spPr>
          <a:xfrm>
            <a:off x="2451124" y="4032882"/>
            <a:ext cx="3690499" cy="952952"/>
          </a:xfrm>
          <a:prstGeom prst="rect">
            <a:avLst/>
          </a:prstGeom>
          <a:no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sz="2800" dirty="0">
                <a:solidFill>
                  <a:schemeClr val="bg1"/>
                </a:solidFill>
                <a:latin typeface="Nourd" panose="020B0604020202020204" charset="0"/>
                <a:cs typeface="Cascadia Code" panose="020B0609020000020004" pitchFamily="49" charset="0"/>
              </a:rPr>
              <a:t>Define the objective  &amp; Business Questions</a:t>
            </a:r>
          </a:p>
        </p:txBody>
      </p:sp>
      <p:sp>
        <p:nvSpPr>
          <p:cNvPr id="37" name="Google Shape;1747;p41">
            <a:extLst>
              <a:ext uri="{FF2B5EF4-FFF2-40B4-BE49-F238E27FC236}">
                <a16:creationId xmlns:a16="http://schemas.microsoft.com/office/drawing/2014/main" id="{19FA3610-81A3-DD0F-0EDF-6995AEC8AB46}"/>
              </a:ext>
            </a:extLst>
          </p:cNvPr>
          <p:cNvSpPr txBox="1">
            <a:spLocks/>
          </p:cNvSpPr>
          <p:nvPr/>
        </p:nvSpPr>
        <p:spPr>
          <a:xfrm>
            <a:off x="3748495" y="2982141"/>
            <a:ext cx="1095759" cy="527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 dirty="0">
                <a:solidFill>
                  <a:schemeClr val="bg1"/>
                </a:solidFill>
                <a:latin typeface="Nourd" panose="020B0604020202020204" charset="0"/>
                <a:cs typeface="Cascadia Code" panose="020B0609020000020004" pitchFamily="49" charset="0"/>
              </a:rPr>
              <a:t>01</a:t>
            </a:r>
          </a:p>
        </p:txBody>
      </p:sp>
      <p:sp>
        <p:nvSpPr>
          <p:cNvPr id="38" name="Google Shape;1741;p41">
            <a:extLst>
              <a:ext uri="{FF2B5EF4-FFF2-40B4-BE49-F238E27FC236}">
                <a16:creationId xmlns:a16="http://schemas.microsoft.com/office/drawing/2014/main" id="{733342BE-629F-2067-9EB9-C53983BA5CDB}"/>
              </a:ext>
            </a:extLst>
          </p:cNvPr>
          <p:cNvSpPr txBox="1">
            <a:spLocks/>
          </p:cNvSpPr>
          <p:nvPr/>
        </p:nvSpPr>
        <p:spPr>
          <a:xfrm>
            <a:off x="7199711" y="4213979"/>
            <a:ext cx="3010776" cy="589072"/>
          </a:xfrm>
          <a:prstGeom prst="rect">
            <a:avLst/>
          </a:prstGeom>
          <a:no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sz="2800" dirty="0">
                <a:solidFill>
                  <a:schemeClr val="bg1"/>
                </a:solidFill>
                <a:latin typeface="Nourd" panose="020B0604020202020204" charset="0"/>
                <a:cs typeface="Cascadia Code" panose="020B0609020000020004" pitchFamily="49" charset="0"/>
              </a:rPr>
              <a:t>Data Collection</a:t>
            </a:r>
          </a:p>
        </p:txBody>
      </p:sp>
      <p:sp>
        <p:nvSpPr>
          <p:cNvPr id="39" name="Google Shape;1743;p41">
            <a:extLst>
              <a:ext uri="{FF2B5EF4-FFF2-40B4-BE49-F238E27FC236}">
                <a16:creationId xmlns:a16="http://schemas.microsoft.com/office/drawing/2014/main" id="{1D95661A-FB94-5BBF-C698-5BA0E80C3FAD}"/>
              </a:ext>
            </a:extLst>
          </p:cNvPr>
          <p:cNvSpPr txBox="1">
            <a:spLocks/>
          </p:cNvSpPr>
          <p:nvPr/>
        </p:nvSpPr>
        <p:spPr>
          <a:xfrm>
            <a:off x="2733244" y="7275702"/>
            <a:ext cx="2795563" cy="527700"/>
          </a:xfrm>
          <a:prstGeom prst="rect">
            <a:avLst/>
          </a:prstGeom>
          <a:no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sz="2800" dirty="0">
                <a:solidFill>
                  <a:schemeClr val="bg1"/>
                </a:solidFill>
                <a:latin typeface="Nourd" panose="020B0604020202020204" charset="0"/>
                <a:cs typeface="Cascadia Code" panose="020B0609020000020004" pitchFamily="49" charset="0"/>
              </a:rPr>
              <a:t>Data Analysis</a:t>
            </a:r>
          </a:p>
        </p:txBody>
      </p:sp>
      <p:sp>
        <p:nvSpPr>
          <p:cNvPr id="40" name="Google Shape;1745;p41">
            <a:extLst>
              <a:ext uri="{FF2B5EF4-FFF2-40B4-BE49-F238E27FC236}">
                <a16:creationId xmlns:a16="http://schemas.microsoft.com/office/drawing/2014/main" id="{9EF16749-0152-96DA-663D-CCE504CEF4CF}"/>
              </a:ext>
            </a:extLst>
          </p:cNvPr>
          <p:cNvSpPr txBox="1">
            <a:spLocks/>
          </p:cNvSpPr>
          <p:nvPr/>
        </p:nvSpPr>
        <p:spPr>
          <a:xfrm>
            <a:off x="7199711" y="7275702"/>
            <a:ext cx="3155310" cy="527700"/>
          </a:xfrm>
          <a:prstGeom prst="rect">
            <a:avLst/>
          </a:prstGeom>
          <a:no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sz="2800" dirty="0">
                <a:solidFill>
                  <a:schemeClr val="bg1"/>
                </a:solidFill>
                <a:latin typeface="Nourd" panose="020B0604020202020204" charset="0"/>
                <a:cs typeface="Cascadia Code" panose="020B0609020000020004" pitchFamily="49" charset="0"/>
              </a:rPr>
              <a:t>Data Visualization </a:t>
            </a:r>
          </a:p>
        </p:txBody>
      </p:sp>
      <p:sp>
        <p:nvSpPr>
          <p:cNvPr id="41" name="Google Shape;1748;p41">
            <a:extLst>
              <a:ext uri="{FF2B5EF4-FFF2-40B4-BE49-F238E27FC236}">
                <a16:creationId xmlns:a16="http://schemas.microsoft.com/office/drawing/2014/main" id="{4B2DBAC1-196A-F157-3EBB-483A470C9188}"/>
              </a:ext>
            </a:extLst>
          </p:cNvPr>
          <p:cNvSpPr txBox="1">
            <a:spLocks/>
          </p:cNvSpPr>
          <p:nvPr/>
        </p:nvSpPr>
        <p:spPr>
          <a:xfrm>
            <a:off x="3767545" y="6349760"/>
            <a:ext cx="873900" cy="4584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 dirty="0">
                <a:solidFill>
                  <a:schemeClr val="bg1"/>
                </a:solidFill>
                <a:latin typeface="Nourd" panose="020B0604020202020204" charset="0"/>
                <a:cs typeface="Cascadia Code" panose="020B0609020000020004" pitchFamily="49" charset="0"/>
              </a:rPr>
              <a:t>04</a:t>
            </a:r>
          </a:p>
        </p:txBody>
      </p:sp>
      <p:sp>
        <p:nvSpPr>
          <p:cNvPr id="42" name="Google Shape;1749;p41">
            <a:extLst>
              <a:ext uri="{FF2B5EF4-FFF2-40B4-BE49-F238E27FC236}">
                <a16:creationId xmlns:a16="http://schemas.microsoft.com/office/drawing/2014/main" id="{92979858-ABA3-6F3F-5798-CEC9D7CC4301}"/>
              </a:ext>
            </a:extLst>
          </p:cNvPr>
          <p:cNvSpPr txBox="1">
            <a:spLocks/>
          </p:cNvSpPr>
          <p:nvPr/>
        </p:nvSpPr>
        <p:spPr>
          <a:xfrm>
            <a:off x="8266199" y="3059748"/>
            <a:ext cx="877800" cy="4572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 dirty="0">
                <a:solidFill>
                  <a:schemeClr val="bg1"/>
                </a:solidFill>
                <a:latin typeface="Nourd" panose="020B0604020202020204" charset="0"/>
                <a:cs typeface="Cascadia Code" panose="020B0609020000020004" pitchFamily="49" charset="0"/>
              </a:rPr>
              <a:t>02</a:t>
            </a:r>
          </a:p>
        </p:txBody>
      </p:sp>
      <p:sp>
        <p:nvSpPr>
          <p:cNvPr id="43" name="Google Shape;1750;p41">
            <a:extLst>
              <a:ext uri="{FF2B5EF4-FFF2-40B4-BE49-F238E27FC236}">
                <a16:creationId xmlns:a16="http://schemas.microsoft.com/office/drawing/2014/main" id="{82472C62-8A24-ECCF-76A1-0764CA2169CD}"/>
              </a:ext>
            </a:extLst>
          </p:cNvPr>
          <p:cNvSpPr txBox="1">
            <a:spLocks/>
          </p:cNvSpPr>
          <p:nvPr/>
        </p:nvSpPr>
        <p:spPr>
          <a:xfrm>
            <a:off x="8266199" y="6364176"/>
            <a:ext cx="877800" cy="458400"/>
          </a:xfrm>
          <a:prstGeom prst="rect">
            <a:avLst/>
          </a:prstGeom>
          <a:noFill/>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 dirty="0">
                <a:solidFill>
                  <a:schemeClr val="bg1"/>
                </a:solidFill>
                <a:latin typeface="Nourd" panose="020B0604020202020204" charset="0"/>
                <a:cs typeface="Cascadia Code" panose="020B0609020000020004" pitchFamily="49" charset="0"/>
              </a:rPr>
              <a:t>05</a:t>
            </a:r>
          </a:p>
        </p:txBody>
      </p:sp>
      <p:sp>
        <p:nvSpPr>
          <p:cNvPr id="44" name="Google Shape;1753;p41">
            <a:extLst>
              <a:ext uri="{FF2B5EF4-FFF2-40B4-BE49-F238E27FC236}">
                <a16:creationId xmlns:a16="http://schemas.microsoft.com/office/drawing/2014/main" id="{DDAABB89-E2B9-84D5-8751-27A2A5CEE453}"/>
              </a:ext>
            </a:extLst>
          </p:cNvPr>
          <p:cNvSpPr txBox="1">
            <a:spLocks/>
          </p:cNvSpPr>
          <p:nvPr/>
        </p:nvSpPr>
        <p:spPr>
          <a:xfrm>
            <a:off x="12238657" y="6992702"/>
            <a:ext cx="3346715" cy="1021900"/>
          </a:xfrm>
          <a:prstGeom prst="rect">
            <a:avLst/>
          </a:prstGeom>
          <a:no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GB" sz="2800" dirty="0">
                <a:solidFill>
                  <a:schemeClr val="bg1"/>
                </a:solidFill>
                <a:latin typeface="Nourd" panose="020B0604020202020204" charset="0"/>
                <a:cs typeface="Cascadia Code" panose="020B0609020000020004" pitchFamily="49" charset="0"/>
              </a:rPr>
              <a:t>interpret and share the result</a:t>
            </a:r>
          </a:p>
        </p:txBody>
      </p:sp>
      <p:sp>
        <p:nvSpPr>
          <p:cNvPr id="45" name="Google Shape;1756;p41">
            <a:extLst>
              <a:ext uri="{FF2B5EF4-FFF2-40B4-BE49-F238E27FC236}">
                <a16:creationId xmlns:a16="http://schemas.microsoft.com/office/drawing/2014/main" id="{50D67AE6-BA7A-55D4-D47F-30BD85F93EF3}"/>
              </a:ext>
            </a:extLst>
          </p:cNvPr>
          <p:cNvSpPr txBox="1">
            <a:spLocks/>
          </p:cNvSpPr>
          <p:nvPr/>
        </p:nvSpPr>
        <p:spPr>
          <a:xfrm>
            <a:off x="13272442" y="6359885"/>
            <a:ext cx="877800" cy="458400"/>
          </a:xfrm>
          <a:prstGeom prst="rect">
            <a:avLst/>
          </a:prstGeom>
          <a:noFill/>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 dirty="0">
                <a:solidFill>
                  <a:schemeClr val="bg1"/>
                </a:solidFill>
                <a:latin typeface="Nourd" panose="020B0604020202020204" charset="0"/>
                <a:cs typeface="Cascadia Code" panose="020B0609020000020004" pitchFamily="49" charset="0"/>
              </a:rPr>
              <a:t>06</a:t>
            </a:r>
          </a:p>
        </p:txBody>
      </p:sp>
      <p:sp>
        <p:nvSpPr>
          <p:cNvPr id="46" name="Google Shape;1751;p41">
            <a:extLst>
              <a:ext uri="{FF2B5EF4-FFF2-40B4-BE49-F238E27FC236}">
                <a16:creationId xmlns:a16="http://schemas.microsoft.com/office/drawing/2014/main" id="{C65627F2-A3F9-24A8-9F7C-CD7074F1ED6C}"/>
              </a:ext>
            </a:extLst>
          </p:cNvPr>
          <p:cNvSpPr txBox="1">
            <a:spLocks/>
          </p:cNvSpPr>
          <p:nvPr/>
        </p:nvSpPr>
        <p:spPr>
          <a:xfrm>
            <a:off x="11199949" y="4213980"/>
            <a:ext cx="5257800" cy="589072"/>
          </a:xfrm>
          <a:prstGeom prst="rect">
            <a:avLst/>
          </a:prstGeom>
          <a:noFill/>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2800" dirty="0">
                <a:solidFill>
                  <a:schemeClr val="bg1"/>
                </a:solidFill>
                <a:latin typeface="Nourd" panose="020B0604020202020204" charset="0"/>
                <a:cs typeface="Cascadia Code" panose="020B0609020000020004" pitchFamily="49" charset="0"/>
              </a:rPr>
              <a:t>Data Cleaning &amp; preprocessing </a:t>
            </a:r>
          </a:p>
        </p:txBody>
      </p:sp>
      <p:sp>
        <p:nvSpPr>
          <p:cNvPr id="47" name="Google Shape;1755;p41">
            <a:extLst>
              <a:ext uri="{FF2B5EF4-FFF2-40B4-BE49-F238E27FC236}">
                <a16:creationId xmlns:a16="http://schemas.microsoft.com/office/drawing/2014/main" id="{8853EC36-1D68-452D-D9FF-1B90504163E3}"/>
              </a:ext>
            </a:extLst>
          </p:cNvPr>
          <p:cNvSpPr txBox="1">
            <a:spLocks/>
          </p:cNvSpPr>
          <p:nvPr/>
        </p:nvSpPr>
        <p:spPr>
          <a:xfrm>
            <a:off x="13272442" y="3059748"/>
            <a:ext cx="877800" cy="4572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 dirty="0">
                <a:solidFill>
                  <a:schemeClr val="bg1"/>
                </a:solidFill>
                <a:latin typeface="Nourd" panose="020B0604020202020204" charset="0"/>
                <a:cs typeface="Cascadia Code" panose="020B0609020000020004" pitchFamily="49" charset="0"/>
              </a:rPr>
              <a:t>03</a:t>
            </a:r>
          </a:p>
        </p:txBody>
      </p:sp>
      <p:sp>
        <p:nvSpPr>
          <p:cNvPr id="49" name="Freeform 30">
            <a:extLst>
              <a:ext uri="{FF2B5EF4-FFF2-40B4-BE49-F238E27FC236}">
                <a16:creationId xmlns:a16="http://schemas.microsoft.com/office/drawing/2014/main" id="{A4297B49-5943-65C4-0D74-FC7279AAF1D8}"/>
              </a:ext>
            </a:extLst>
          </p:cNvPr>
          <p:cNvSpPr/>
          <p:nvPr/>
        </p:nvSpPr>
        <p:spPr>
          <a:xfrm flipH="1">
            <a:off x="496764" y="86577"/>
            <a:ext cx="1103435" cy="1120520"/>
          </a:xfrm>
          <a:custGeom>
            <a:avLst/>
            <a:gdLst/>
            <a:ahLst/>
            <a:cxnLst/>
            <a:rect l="l" t="t" r="r" b="b"/>
            <a:pathLst>
              <a:path w="735128" h="833006">
                <a:moveTo>
                  <a:pt x="0" y="0"/>
                </a:moveTo>
                <a:lnTo>
                  <a:pt x="735129" y="0"/>
                </a:lnTo>
                <a:lnTo>
                  <a:pt x="735129" y="833006"/>
                </a:lnTo>
                <a:lnTo>
                  <a:pt x="0" y="833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GB">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496765" y="1307416"/>
            <a:ext cx="17294469" cy="84880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909426" y="305337"/>
            <a:ext cx="881809" cy="683001"/>
          </a:xfrm>
          <a:custGeom>
            <a:avLst/>
            <a:gdLst/>
            <a:ahLst/>
            <a:cxnLst/>
            <a:rect l="l" t="t" r="r" b="b"/>
            <a:pathLst>
              <a:path w="881809" h="683001">
                <a:moveTo>
                  <a:pt x="0" y="0"/>
                </a:moveTo>
                <a:lnTo>
                  <a:pt x="881809" y="0"/>
                </a:lnTo>
                <a:lnTo>
                  <a:pt x="881809" y="683001"/>
                </a:lnTo>
                <a:lnTo>
                  <a:pt x="0" y="6830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0600119" y="1307416"/>
            <a:ext cx="7191116" cy="8488094"/>
            <a:chOff x="0" y="0"/>
            <a:chExt cx="1114092" cy="1315028"/>
          </a:xfrm>
        </p:grpSpPr>
        <p:sp>
          <p:nvSpPr>
            <p:cNvPr id="10" name="Freeform 10"/>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4"/>
              <a:stretch>
                <a:fillRect t="-13579" b="-13579"/>
              </a:stretch>
            </a:blipFill>
          </p:spPr>
        </p:sp>
      </p:grpSp>
      <p:sp>
        <p:nvSpPr>
          <p:cNvPr id="15" name="TextBox 15"/>
          <p:cNvSpPr txBox="1"/>
          <p:nvPr/>
        </p:nvSpPr>
        <p:spPr>
          <a:xfrm>
            <a:off x="1671581" y="350340"/>
            <a:ext cx="3124985" cy="514350"/>
          </a:xfrm>
          <a:prstGeom prst="rect">
            <a:avLst/>
          </a:prstGeom>
        </p:spPr>
        <p:txBody>
          <a:bodyPr lIns="0" tIns="0" rIns="0" bIns="0" rtlCol="0" anchor="t">
            <a:spAutoFit/>
          </a:bodyPr>
          <a:lstStyle/>
          <a:p>
            <a:pPr algn="l">
              <a:lnSpc>
                <a:spcPts val="4200"/>
              </a:lnSpc>
            </a:pPr>
            <a:r>
              <a:rPr lang="en-US" sz="3000" b="1">
                <a:solidFill>
                  <a:srgbClr val="02427E"/>
                </a:solidFill>
                <a:latin typeface="Nourd Bold"/>
                <a:ea typeface="Nourd Bold"/>
                <a:cs typeface="Nourd Bold"/>
                <a:sym typeface="Nourd Bold"/>
              </a:rPr>
              <a:t>Liceria &amp; Co.</a:t>
            </a:r>
          </a:p>
        </p:txBody>
      </p:sp>
      <p:sp>
        <p:nvSpPr>
          <p:cNvPr id="16" name="TextBox 16"/>
          <p:cNvSpPr txBox="1"/>
          <p:nvPr/>
        </p:nvSpPr>
        <p:spPr>
          <a:xfrm>
            <a:off x="2100700" y="8743950"/>
            <a:ext cx="3306941" cy="514350"/>
          </a:xfrm>
          <a:prstGeom prst="rect">
            <a:avLst/>
          </a:prstGeom>
        </p:spPr>
        <p:txBody>
          <a:bodyPr lIns="0" tIns="0" rIns="0" bIns="0" rtlCol="0" anchor="t">
            <a:spAutoFit/>
          </a:bodyPr>
          <a:lstStyle/>
          <a:p>
            <a:pPr algn="ctr">
              <a:lnSpc>
                <a:spcPts val="4200"/>
              </a:lnSpc>
            </a:pPr>
            <a:r>
              <a:rPr lang="en-US" sz="3000">
                <a:solidFill>
                  <a:srgbClr val="FFFFFF"/>
                </a:solidFill>
                <a:latin typeface="Nourd"/>
                <a:ea typeface="Nourd"/>
                <a:cs typeface="Nourd"/>
                <a:sym typeface="Nourd"/>
              </a:rPr>
              <a:t>@reallygreatsite</a:t>
            </a:r>
          </a:p>
        </p:txBody>
      </p:sp>
      <p:sp>
        <p:nvSpPr>
          <p:cNvPr id="18" name="TextBox 18"/>
          <p:cNvSpPr txBox="1"/>
          <p:nvPr/>
        </p:nvSpPr>
        <p:spPr>
          <a:xfrm>
            <a:off x="6918187" y="8743950"/>
            <a:ext cx="3155311" cy="514350"/>
          </a:xfrm>
          <a:prstGeom prst="rect">
            <a:avLst/>
          </a:prstGeom>
        </p:spPr>
        <p:txBody>
          <a:bodyPr lIns="0" tIns="0" rIns="0" bIns="0" rtlCol="0" anchor="t">
            <a:spAutoFit/>
          </a:bodyPr>
          <a:lstStyle/>
          <a:p>
            <a:pPr algn="ctr">
              <a:lnSpc>
                <a:spcPts val="4200"/>
              </a:lnSpc>
            </a:pPr>
            <a:r>
              <a:rPr lang="en-US" sz="3000">
                <a:solidFill>
                  <a:srgbClr val="FFFFFF"/>
                </a:solidFill>
                <a:latin typeface="Nourd"/>
                <a:ea typeface="Nourd"/>
                <a:cs typeface="Nourd"/>
                <a:sym typeface="Nourd"/>
              </a:rPr>
              <a:t>+123-456-7890</a:t>
            </a:r>
          </a:p>
        </p:txBody>
      </p:sp>
      <p:sp>
        <p:nvSpPr>
          <p:cNvPr id="20" name="TextBox 20"/>
          <p:cNvSpPr txBox="1"/>
          <p:nvPr/>
        </p:nvSpPr>
        <p:spPr>
          <a:xfrm>
            <a:off x="1378565" y="1704779"/>
            <a:ext cx="7536835" cy="808683"/>
          </a:xfrm>
          <a:prstGeom prst="rect">
            <a:avLst/>
          </a:prstGeom>
        </p:spPr>
        <p:txBody>
          <a:bodyPr wrap="square" lIns="0" tIns="0" rIns="0" bIns="0" rtlCol="0" anchor="t">
            <a:spAutoFit/>
          </a:bodyPr>
          <a:lstStyle/>
          <a:p>
            <a:pPr algn="just">
              <a:lnSpc>
                <a:spcPts val="7000"/>
              </a:lnSpc>
            </a:pPr>
            <a:r>
              <a:rPr lang="en-US" sz="4400" b="1" dirty="0">
                <a:solidFill>
                  <a:srgbClr val="1F2B5B"/>
                </a:solidFill>
                <a:latin typeface="Nourd Heavy"/>
                <a:ea typeface="Nourd Heavy"/>
                <a:cs typeface="Nourd Heavy"/>
                <a:sym typeface="Nourd Heavy"/>
              </a:rPr>
              <a:t>Business Understanding </a:t>
            </a:r>
          </a:p>
        </p:txBody>
      </p:sp>
      <p:sp>
        <p:nvSpPr>
          <p:cNvPr id="27" name="TextBox 26">
            <a:extLst>
              <a:ext uri="{FF2B5EF4-FFF2-40B4-BE49-F238E27FC236}">
                <a16:creationId xmlns:a16="http://schemas.microsoft.com/office/drawing/2014/main" id="{25D27441-A06A-8D72-96B2-11C21284012C}"/>
              </a:ext>
            </a:extLst>
          </p:cNvPr>
          <p:cNvSpPr txBox="1"/>
          <p:nvPr/>
        </p:nvSpPr>
        <p:spPr>
          <a:xfrm>
            <a:off x="784084" y="3132856"/>
            <a:ext cx="9502916" cy="5078313"/>
          </a:xfrm>
          <a:prstGeom prst="rect">
            <a:avLst/>
          </a:prstGeom>
          <a:noFill/>
        </p:spPr>
        <p:txBody>
          <a:bodyPr wrap="square" rtlCol="0">
            <a:spAutoFit/>
          </a:bodyPr>
          <a:lstStyle/>
          <a:p>
            <a:r>
              <a:rPr lang="en-GB" sz="5400" dirty="0"/>
              <a:t>The Business Problem focuses on understanding and improving hospital performance, identifying high performance hospital, and ultimately improving patient care and operational efficiency</a:t>
            </a:r>
          </a:p>
        </p:txBody>
      </p:sp>
      <p:sp>
        <p:nvSpPr>
          <p:cNvPr id="28" name="Freeform 30">
            <a:extLst>
              <a:ext uri="{FF2B5EF4-FFF2-40B4-BE49-F238E27FC236}">
                <a16:creationId xmlns:a16="http://schemas.microsoft.com/office/drawing/2014/main" id="{0BD81992-E41E-D639-0A9A-3FE11AF8D32D}"/>
              </a:ext>
            </a:extLst>
          </p:cNvPr>
          <p:cNvSpPr/>
          <p:nvPr/>
        </p:nvSpPr>
        <p:spPr>
          <a:xfrm>
            <a:off x="882288" y="93165"/>
            <a:ext cx="789293" cy="862715"/>
          </a:xfrm>
          <a:custGeom>
            <a:avLst/>
            <a:gdLst/>
            <a:ahLst/>
            <a:cxnLst/>
            <a:rect l="l" t="t" r="r" b="b"/>
            <a:pathLst>
              <a:path w="789293" h="862715">
                <a:moveTo>
                  <a:pt x="0" y="0"/>
                </a:moveTo>
                <a:lnTo>
                  <a:pt x="789293" y="0"/>
                </a:lnTo>
                <a:lnTo>
                  <a:pt x="789293" y="862715"/>
                </a:lnTo>
                <a:lnTo>
                  <a:pt x="0" y="8627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496765" y="1307416"/>
            <a:ext cx="17294469" cy="84880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sp>
        <p:sp>
          <p:nvSpPr>
            <p:cNvPr id="4" name="TextBox 4"/>
            <p:cNvSpPr txBox="1"/>
            <p:nvPr/>
          </p:nvSpPr>
          <p:spPr>
            <a:xfrm>
              <a:off x="0" y="-38100"/>
              <a:ext cx="4554922" cy="2273647"/>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909426" y="305337"/>
            <a:ext cx="881809" cy="683001"/>
          </a:xfrm>
          <a:custGeom>
            <a:avLst/>
            <a:gdLst/>
            <a:ahLst/>
            <a:cxnLst/>
            <a:rect l="l" t="t" r="r" b="b"/>
            <a:pathLst>
              <a:path w="881809" h="683001">
                <a:moveTo>
                  <a:pt x="0" y="0"/>
                </a:moveTo>
                <a:lnTo>
                  <a:pt x="881809" y="0"/>
                </a:lnTo>
                <a:lnTo>
                  <a:pt x="881809" y="683001"/>
                </a:lnTo>
                <a:lnTo>
                  <a:pt x="0" y="6830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496765" y="1307416"/>
            <a:ext cx="7191116" cy="8488094"/>
            <a:chOff x="0" y="0"/>
            <a:chExt cx="1114092" cy="1315028"/>
          </a:xfrm>
        </p:grpSpPr>
        <p:sp>
          <p:nvSpPr>
            <p:cNvPr id="10" name="Freeform 10"/>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4"/>
              <a:stretch>
                <a:fillRect r="-71066"/>
              </a:stretch>
            </a:blipFill>
          </p:spPr>
        </p:sp>
      </p:grpSp>
      <p:sp>
        <p:nvSpPr>
          <p:cNvPr id="15" name="TextBox 15"/>
          <p:cNvSpPr txBox="1"/>
          <p:nvPr/>
        </p:nvSpPr>
        <p:spPr>
          <a:xfrm>
            <a:off x="1671581" y="350340"/>
            <a:ext cx="3124985" cy="514350"/>
          </a:xfrm>
          <a:prstGeom prst="rect">
            <a:avLst/>
          </a:prstGeom>
        </p:spPr>
        <p:txBody>
          <a:bodyPr lIns="0" tIns="0" rIns="0" bIns="0" rtlCol="0" anchor="t">
            <a:spAutoFit/>
          </a:bodyPr>
          <a:lstStyle/>
          <a:p>
            <a:pPr algn="l">
              <a:lnSpc>
                <a:spcPts val="4200"/>
              </a:lnSpc>
            </a:pPr>
            <a:r>
              <a:rPr lang="en-US" sz="3000" b="1">
                <a:solidFill>
                  <a:srgbClr val="02427E"/>
                </a:solidFill>
                <a:latin typeface="Nourd Bold"/>
                <a:ea typeface="Nourd Bold"/>
                <a:cs typeface="Nourd Bold"/>
                <a:sym typeface="Nourd Bold"/>
              </a:rPr>
              <a:t>Liceria &amp; Co.</a:t>
            </a:r>
          </a:p>
        </p:txBody>
      </p:sp>
      <p:sp>
        <p:nvSpPr>
          <p:cNvPr id="17" name="TextBox 17"/>
          <p:cNvSpPr txBox="1"/>
          <p:nvPr/>
        </p:nvSpPr>
        <p:spPr>
          <a:xfrm>
            <a:off x="11121451" y="8743950"/>
            <a:ext cx="5065849" cy="514350"/>
          </a:xfrm>
          <a:prstGeom prst="rect">
            <a:avLst/>
          </a:prstGeom>
        </p:spPr>
        <p:txBody>
          <a:bodyPr lIns="0" tIns="0" rIns="0" bIns="0" rtlCol="0" anchor="t">
            <a:spAutoFit/>
          </a:bodyPr>
          <a:lstStyle/>
          <a:p>
            <a:pPr algn="ctr">
              <a:lnSpc>
                <a:spcPts val="4200"/>
              </a:lnSpc>
            </a:pPr>
            <a:r>
              <a:rPr lang="en-US" sz="3000">
                <a:solidFill>
                  <a:srgbClr val="FFFFFF"/>
                </a:solidFill>
                <a:latin typeface="Nourd"/>
                <a:ea typeface="Nourd"/>
                <a:cs typeface="Nourd"/>
                <a:sym typeface="Nourd"/>
              </a:rPr>
              <a:t>www.reallygreatsite.com</a:t>
            </a:r>
          </a:p>
        </p:txBody>
      </p:sp>
      <p:sp>
        <p:nvSpPr>
          <p:cNvPr id="19" name="TextBox 19"/>
          <p:cNvSpPr txBox="1"/>
          <p:nvPr/>
        </p:nvSpPr>
        <p:spPr>
          <a:xfrm>
            <a:off x="8305800" y="3045473"/>
            <a:ext cx="9272736" cy="880241"/>
          </a:xfrm>
          <a:prstGeom prst="rect">
            <a:avLst/>
          </a:prstGeom>
        </p:spPr>
        <p:txBody>
          <a:bodyPr wrap="square" lIns="0" tIns="0" rIns="0" bIns="0" rtlCol="0" anchor="t">
            <a:spAutoFit/>
          </a:bodyPr>
          <a:lstStyle/>
          <a:p>
            <a:pPr algn="just">
              <a:lnSpc>
                <a:spcPts val="3500"/>
              </a:lnSpc>
            </a:pPr>
            <a:r>
              <a:rPr lang="en-GB" sz="2800" dirty="0">
                <a:latin typeface="Nourd Bold"/>
                <a:ea typeface="Nourd" panose="020B0604020202020204"/>
                <a:cs typeface="Nourd" panose="020B0604020202020204"/>
                <a:sym typeface="Nourd"/>
              </a:rPr>
              <a:t>The vision here is to benefit from data to improve patient care and operational efficiency in all healthcare facilities</a:t>
            </a:r>
            <a:endParaRPr lang="en-US" sz="2800" dirty="0">
              <a:latin typeface="Nourd Bold"/>
              <a:ea typeface="Nourd" panose="020B0604020202020204"/>
              <a:cs typeface="Nourd" panose="020B0604020202020204"/>
              <a:sym typeface="Nourd"/>
            </a:endParaRPr>
          </a:p>
        </p:txBody>
      </p:sp>
      <p:sp>
        <p:nvSpPr>
          <p:cNvPr id="20" name="TextBox 20"/>
          <p:cNvSpPr txBox="1"/>
          <p:nvPr/>
        </p:nvSpPr>
        <p:spPr>
          <a:xfrm>
            <a:off x="8100864" y="1704778"/>
            <a:ext cx="3945269" cy="854075"/>
          </a:xfrm>
          <a:prstGeom prst="rect">
            <a:avLst/>
          </a:prstGeom>
        </p:spPr>
        <p:txBody>
          <a:bodyPr lIns="0" tIns="0" rIns="0" bIns="0" rtlCol="0" anchor="t">
            <a:spAutoFit/>
          </a:bodyPr>
          <a:lstStyle/>
          <a:p>
            <a:pPr algn="just">
              <a:lnSpc>
                <a:spcPts val="7000"/>
              </a:lnSpc>
            </a:pPr>
            <a:r>
              <a:rPr lang="en-US" sz="5000" b="1" dirty="0">
                <a:solidFill>
                  <a:srgbClr val="1F2B5B"/>
                </a:solidFill>
                <a:latin typeface="Nourd Heavy"/>
                <a:ea typeface="Nourd Heavy"/>
                <a:cs typeface="Nourd Heavy"/>
                <a:sym typeface="Nourd Heavy"/>
              </a:rPr>
              <a:t>Our Vision</a:t>
            </a:r>
          </a:p>
        </p:txBody>
      </p:sp>
      <p:sp>
        <p:nvSpPr>
          <p:cNvPr id="5" name="Freeform 13">
            <a:extLst>
              <a:ext uri="{FF2B5EF4-FFF2-40B4-BE49-F238E27FC236}">
                <a16:creationId xmlns:a16="http://schemas.microsoft.com/office/drawing/2014/main" id="{0FD2AAD6-14EC-380F-AFC1-CC7806101F1C}"/>
              </a:ext>
            </a:extLst>
          </p:cNvPr>
          <p:cNvSpPr/>
          <p:nvPr/>
        </p:nvSpPr>
        <p:spPr>
          <a:xfrm>
            <a:off x="7848318" y="3296811"/>
            <a:ext cx="252546" cy="377564"/>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13">
            <a:extLst>
              <a:ext uri="{FF2B5EF4-FFF2-40B4-BE49-F238E27FC236}">
                <a16:creationId xmlns:a16="http://schemas.microsoft.com/office/drawing/2014/main" id="{9134BEE7-8CC0-C2BF-E24D-5EC43BA61046}"/>
              </a:ext>
            </a:extLst>
          </p:cNvPr>
          <p:cNvSpPr/>
          <p:nvPr/>
        </p:nvSpPr>
        <p:spPr>
          <a:xfrm>
            <a:off x="7844157" y="5137981"/>
            <a:ext cx="252546" cy="377564"/>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19">
            <a:extLst>
              <a:ext uri="{FF2B5EF4-FFF2-40B4-BE49-F238E27FC236}">
                <a16:creationId xmlns:a16="http://schemas.microsoft.com/office/drawing/2014/main" id="{9E8F44C3-FC5B-DC54-4C3A-DC02092BA875}"/>
              </a:ext>
            </a:extLst>
          </p:cNvPr>
          <p:cNvSpPr txBox="1"/>
          <p:nvPr/>
        </p:nvSpPr>
        <p:spPr>
          <a:xfrm>
            <a:off x="8320805" y="4840625"/>
            <a:ext cx="9272736" cy="880241"/>
          </a:xfrm>
          <a:prstGeom prst="rect">
            <a:avLst/>
          </a:prstGeom>
        </p:spPr>
        <p:txBody>
          <a:bodyPr wrap="square" lIns="0" tIns="0" rIns="0" bIns="0" rtlCol="0" anchor="t">
            <a:spAutoFit/>
          </a:bodyPr>
          <a:lstStyle/>
          <a:p>
            <a:pPr algn="just">
              <a:lnSpc>
                <a:spcPts val="3500"/>
              </a:lnSpc>
            </a:pPr>
            <a:r>
              <a:rPr lang="en-GB" sz="2800" dirty="0">
                <a:latin typeface="Nourd Bold"/>
                <a:ea typeface="Nourd" panose="020B0604020202020204"/>
                <a:cs typeface="Nourd" panose="020B0604020202020204"/>
                <a:sym typeface="Nourd"/>
              </a:rPr>
              <a:t>Identifying patterns that can be improved and providing higher quality health care</a:t>
            </a:r>
            <a:endParaRPr lang="en-US" sz="2800" dirty="0">
              <a:latin typeface="Nourd Bold"/>
              <a:ea typeface="Nourd" panose="020B0604020202020204"/>
              <a:cs typeface="Nourd" panose="020B0604020202020204"/>
              <a:sym typeface="Nourd"/>
            </a:endParaRPr>
          </a:p>
        </p:txBody>
      </p:sp>
      <p:sp>
        <p:nvSpPr>
          <p:cNvPr id="11" name="TextBox 19">
            <a:extLst>
              <a:ext uri="{FF2B5EF4-FFF2-40B4-BE49-F238E27FC236}">
                <a16:creationId xmlns:a16="http://schemas.microsoft.com/office/drawing/2014/main" id="{BF752E10-FE16-BC62-7903-C34B31DBA0A6}"/>
              </a:ext>
            </a:extLst>
          </p:cNvPr>
          <p:cNvSpPr txBox="1"/>
          <p:nvPr/>
        </p:nvSpPr>
        <p:spPr>
          <a:xfrm>
            <a:off x="8305800" y="6647607"/>
            <a:ext cx="9272736" cy="880241"/>
          </a:xfrm>
          <a:prstGeom prst="rect">
            <a:avLst/>
          </a:prstGeom>
        </p:spPr>
        <p:txBody>
          <a:bodyPr wrap="square" lIns="0" tIns="0" rIns="0" bIns="0" rtlCol="0" anchor="t">
            <a:spAutoFit/>
          </a:bodyPr>
          <a:lstStyle/>
          <a:p>
            <a:pPr algn="just">
              <a:lnSpc>
                <a:spcPts val="3500"/>
              </a:lnSpc>
            </a:pPr>
            <a:r>
              <a:rPr lang="en-GB" sz="2800" dirty="0">
                <a:latin typeface="Nourd Bold"/>
                <a:ea typeface="Nourd" panose="020B0604020202020204"/>
                <a:cs typeface="Nourd" panose="020B0604020202020204"/>
                <a:sym typeface="Nourd"/>
              </a:rPr>
              <a:t>Identifying patterns that can be improved and providing higher quality health care</a:t>
            </a:r>
            <a:endParaRPr lang="en-US" sz="2800" dirty="0">
              <a:latin typeface="Nourd Bold"/>
              <a:ea typeface="Nourd" panose="020B0604020202020204"/>
              <a:cs typeface="Nourd" panose="020B0604020202020204"/>
              <a:sym typeface="Nourd"/>
            </a:endParaRPr>
          </a:p>
        </p:txBody>
      </p:sp>
      <p:sp>
        <p:nvSpPr>
          <p:cNvPr id="12" name="Freeform 13">
            <a:extLst>
              <a:ext uri="{FF2B5EF4-FFF2-40B4-BE49-F238E27FC236}">
                <a16:creationId xmlns:a16="http://schemas.microsoft.com/office/drawing/2014/main" id="{30F6DCEB-4D99-5753-CBBB-2AF68AE6896B}"/>
              </a:ext>
            </a:extLst>
          </p:cNvPr>
          <p:cNvSpPr/>
          <p:nvPr/>
        </p:nvSpPr>
        <p:spPr>
          <a:xfrm>
            <a:off x="7848318" y="6965990"/>
            <a:ext cx="252546" cy="377564"/>
          </a:xfrm>
          <a:custGeom>
            <a:avLst/>
            <a:gdLst/>
            <a:ahLst/>
            <a:cxnLst/>
            <a:rect l="l" t="t" r="r" b="b"/>
            <a:pathLst>
              <a:path w="252546" h="377564">
                <a:moveTo>
                  <a:pt x="0" y="0"/>
                </a:moveTo>
                <a:lnTo>
                  <a:pt x="252546" y="0"/>
                </a:lnTo>
                <a:lnTo>
                  <a:pt x="252546" y="377564"/>
                </a:lnTo>
                <a:lnTo>
                  <a:pt x="0" y="3775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30">
            <a:extLst>
              <a:ext uri="{FF2B5EF4-FFF2-40B4-BE49-F238E27FC236}">
                <a16:creationId xmlns:a16="http://schemas.microsoft.com/office/drawing/2014/main" id="{3EC0A45B-A53B-30A5-3551-9DDBDA6F0054}"/>
              </a:ext>
            </a:extLst>
          </p:cNvPr>
          <p:cNvSpPr/>
          <p:nvPr/>
        </p:nvSpPr>
        <p:spPr>
          <a:xfrm>
            <a:off x="882288" y="227709"/>
            <a:ext cx="789293" cy="862715"/>
          </a:xfrm>
          <a:custGeom>
            <a:avLst/>
            <a:gdLst/>
            <a:ahLst/>
            <a:cxnLst/>
            <a:rect l="l" t="t" r="r" b="b"/>
            <a:pathLst>
              <a:path w="789293" h="862715">
                <a:moveTo>
                  <a:pt x="0" y="0"/>
                </a:moveTo>
                <a:lnTo>
                  <a:pt x="789293" y="0"/>
                </a:lnTo>
                <a:lnTo>
                  <a:pt x="789293" y="862715"/>
                </a:lnTo>
                <a:lnTo>
                  <a:pt x="0" y="8627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496765" y="1307416"/>
            <a:ext cx="17294469" cy="8488094"/>
            <a:chOff x="0" y="0"/>
            <a:chExt cx="4554922" cy="2235547"/>
          </a:xfrm>
        </p:grpSpPr>
        <p:sp>
          <p:nvSpPr>
            <p:cNvPr id="3" name="Freeform 3"/>
            <p:cNvSpPr/>
            <p:nvPr/>
          </p:nvSpPr>
          <p:spPr>
            <a:xfrm>
              <a:off x="0" y="0"/>
              <a:ext cx="4554922" cy="2235547"/>
            </a:xfrm>
            <a:custGeom>
              <a:avLst/>
              <a:gdLst/>
              <a:ahLst/>
              <a:cxnLst/>
              <a:rect l="l" t="t" r="r" b="b"/>
              <a:pathLst>
                <a:path w="4554922" h="2235547">
                  <a:moveTo>
                    <a:pt x="0" y="0"/>
                  </a:moveTo>
                  <a:lnTo>
                    <a:pt x="4554922" y="0"/>
                  </a:lnTo>
                  <a:lnTo>
                    <a:pt x="4554922" y="2235547"/>
                  </a:lnTo>
                  <a:lnTo>
                    <a:pt x="0" y="2235547"/>
                  </a:lnTo>
                  <a:close/>
                </a:path>
              </a:pathLst>
            </a:custGeom>
            <a:solidFill>
              <a:srgbClr val="FFFFFF"/>
            </a:solidFill>
          </p:spPr>
          <p:txBody>
            <a:bodyPr/>
            <a:lstStyle/>
            <a:p>
              <a:endParaRPr lang="en-GB" dirty="0"/>
            </a:p>
          </p:txBody>
        </p:sp>
        <p:sp>
          <p:nvSpPr>
            <p:cNvPr id="4" name="TextBox 4"/>
            <p:cNvSpPr txBox="1"/>
            <p:nvPr/>
          </p:nvSpPr>
          <p:spPr>
            <a:xfrm>
              <a:off x="0" y="-38100"/>
              <a:ext cx="4554922" cy="2273647"/>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909426" y="305337"/>
            <a:ext cx="881809" cy="683001"/>
          </a:xfrm>
          <a:custGeom>
            <a:avLst/>
            <a:gdLst/>
            <a:ahLst/>
            <a:cxnLst/>
            <a:rect l="l" t="t" r="r" b="b"/>
            <a:pathLst>
              <a:path w="881809" h="683001">
                <a:moveTo>
                  <a:pt x="0" y="0"/>
                </a:moveTo>
                <a:lnTo>
                  <a:pt x="881809" y="0"/>
                </a:lnTo>
                <a:lnTo>
                  <a:pt x="881809" y="683001"/>
                </a:lnTo>
                <a:lnTo>
                  <a:pt x="0" y="6830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0600119" y="1307416"/>
            <a:ext cx="7191116" cy="8488094"/>
            <a:chOff x="0" y="0"/>
            <a:chExt cx="1114092" cy="1315028"/>
          </a:xfrm>
        </p:grpSpPr>
        <p:sp>
          <p:nvSpPr>
            <p:cNvPr id="10" name="Freeform 10"/>
            <p:cNvSpPr/>
            <p:nvPr/>
          </p:nvSpPr>
          <p:spPr>
            <a:xfrm>
              <a:off x="0" y="0"/>
              <a:ext cx="1114092" cy="1315028"/>
            </a:xfrm>
            <a:custGeom>
              <a:avLst/>
              <a:gdLst/>
              <a:ahLst/>
              <a:cxnLst/>
              <a:rect l="l" t="t" r="r" b="b"/>
              <a:pathLst>
                <a:path w="1114092" h="1315028">
                  <a:moveTo>
                    <a:pt x="0" y="0"/>
                  </a:moveTo>
                  <a:lnTo>
                    <a:pt x="1114092" y="0"/>
                  </a:lnTo>
                  <a:lnTo>
                    <a:pt x="1114092" y="1315028"/>
                  </a:lnTo>
                  <a:lnTo>
                    <a:pt x="0" y="1315028"/>
                  </a:lnTo>
                  <a:close/>
                </a:path>
              </a:pathLst>
            </a:custGeom>
            <a:blipFill>
              <a:blip r:embed="rId4"/>
              <a:stretch>
                <a:fillRect l="-70600" r="-465"/>
              </a:stretch>
            </a:blipFill>
          </p:spPr>
        </p:sp>
      </p:grpSp>
      <p:grpSp>
        <p:nvGrpSpPr>
          <p:cNvPr id="15" name="Group 15"/>
          <p:cNvGrpSpPr/>
          <p:nvPr/>
        </p:nvGrpSpPr>
        <p:grpSpPr>
          <a:xfrm>
            <a:off x="990600" y="4066695"/>
            <a:ext cx="6235503" cy="1298574"/>
            <a:chOff x="0" y="0"/>
            <a:chExt cx="1540092" cy="161378"/>
          </a:xfrm>
        </p:grpSpPr>
        <p:sp>
          <p:nvSpPr>
            <p:cNvPr id="16" name="Freeform 16"/>
            <p:cNvSpPr/>
            <p:nvPr/>
          </p:nvSpPr>
          <p:spPr>
            <a:xfrm>
              <a:off x="0" y="0"/>
              <a:ext cx="1540092" cy="161378"/>
            </a:xfrm>
            <a:custGeom>
              <a:avLst/>
              <a:gdLst/>
              <a:ahLst/>
              <a:cxnLst/>
              <a:rect l="l" t="t" r="r" b="b"/>
              <a:pathLst>
                <a:path w="1540092" h="161378">
                  <a:moveTo>
                    <a:pt x="14564" y="0"/>
                  </a:moveTo>
                  <a:lnTo>
                    <a:pt x="1525529" y="0"/>
                  </a:lnTo>
                  <a:cubicBezTo>
                    <a:pt x="1533572" y="0"/>
                    <a:pt x="1540092" y="6520"/>
                    <a:pt x="1540092" y="14564"/>
                  </a:cubicBezTo>
                  <a:lnTo>
                    <a:pt x="1540092" y="146814"/>
                  </a:lnTo>
                  <a:cubicBezTo>
                    <a:pt x="1540092" y="154858"/>
                    <a:pt x="1533572" y="161378"/>
                    <a:pt x="1525529" y="161378"/>
                  </a:cubicBezTo>
                  <a:lnTo>
                    <a:pt x="14564" y="161378"/>
                  </a:lnTo>
                  <a:cubicBezTo>
                    <a:pt x="6520" y="161378"/>
                    <a:pt x="0" y="154858"/>
                    <a:pt x="0" y="146814"/>
                  </a:cubicBezTo>
                  <a:lnTo>
                    <a:pt x="0" y="14564"/>
                  </a:lnTo>
                  <a:cubicBezTo>
                    <a:pt x="0" y="6520"/>
                    <a:pt x="6520" y="0"/>
                    <a:pt x="14564" y="0"/>
                  </a:cubicBezTo>
                  <a:close/>
                </a:path>
              </a:pathLst>
            </a:custGeom>
            <a:solidFill>
              <a:srgbClr val="156EA9"/>
            </a:solidFill>
          </p:spPr>
        </p:sp>
        <p:sp>
          <p:nvSpPr>
            <p:cNvPr id="17" name="TextBox 17"/>
            <p:cNvSpPr txBox="1"/>
            <p:nvPr/>
          </p:nvSpPr>
          <p:spPr>
            <a:xfrm>
              <a:off x="0" y="-38100"/>
              <a:ext cx="1540092" cy="199478"/>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990599" y="6872659"/>
            <a:ext cx="6235503" cy="1398137"/>
            <a:chOff x="0" y="0"/>
            <a:chExt cx="1833980" cy="161378"/>
          </a:xfrm>
        </p:grpSpPr>
        <p:sp>
          <p:nvSpPr>
            <p:cNvPr id="19" name="Freeform 19"/>
            <p:cNvSpPr/>
            <p:nvPr/>
          </p:nvSpPr>
          <p:spPr>
            <a:xfrm>
              <a:off x="0" y="0"/>
              <a:ext cx="1833980" cy="161378"/>
            </a:xfrm>
            <a:custGeom>
              <a:avLst/>
              <a:gdLst/>
              <a:ahLst/>
              <a:cxnLst/>
              <a:rect l="l" t="t" r="r" b="b"/>
              <a:pathLst>
                <a:path w="1833980" h="161378">
                  <a:moveTo>
                    <a:pt x="12230" y="0"/>
                  </a:moveTo>
                  <a:lnTo>
                    <a:pt x="1821750" y="0"/>
                  </a:lnTo>
                  <a:cubicBezTo>
                    <a:pt x="1824994" y="0"/>
                    <a:pt x="1828105" y="1288"/>
                    <a:pt x="1830398" y="3582"/>
                  </a:cubicBezTo>
                  <a:cubicBezTo>
                    <a:pt x="1832692" y="5876"/>
                    <a:pt x="1833980" y="8986"/>
                    <a:pt x="1833980" y="12230"/>
                  </a:cubicBezTo>
                  <a:lnTo>
                    <a:pt x="1833980" y="149148"/>
                  </a:lnTo>
                  <a:cubicBezTo>
                    <a:pt x="1833980" y="155903"/>
                    <a:pt x="1828505" y="161378"/>
                    <a:pt x="1821750" y="161378"/>
                  </a:cubicBezTo>
                  <a:lnTo>
                    <a:pt x="12230" y="161378"/>
                  </a:lnTo>
                  <a:cubicBezTo>
                    <a:pt x="8986" y="161378"/>
                    <a:pt x="5876" y="160090"/>
                    <a:pt x="3582" y="157796"/>
                  </a:cubicBezTo>
                  <a:cubicBezTo>
                    <a:pt x="1288" y="155502"/>
                    <a:pt x="0" y="152392"/>
                    <a:pt x="0" y="149148"/>
                  </a:cubicBezTo>
                  <a:lnTo>
                    <a:pt x="0" y="12230"/>
                  </a:lnTo>
                  <a:cubicBezTo>
                    <a:pt x="0" y="5475"/>
                    <a:pt x="5475" y="0"/>
                    <a:pt x="12230" y="0"/>
                  </a:cubicBezTo>
                  <a:close/>
                </a:path>
              </a:pathLst>
            </a:custGeom>
            <a:solidFill>
              <a:srgbClr val="156EA9"/>
            </a:solidFill>
          </p:spPr>
        </p:sp>
        <p:sp>
          <p:nvSpPr>
            <p:cNvPr id="20" name="TextBox 20"/>
            <p:cNvSpPr txBox="1"/>
            <p:nvPr/>
          </p:nvSpPr>
          <p:spPr>
            <a:xfrm>
              <a:off x="0" y="-38100"/>
              <a:ext cx="1833980" cy="199478"/>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671581" y="350340"/>
            <a:ext cx="3124985" cy="514350"/>
          </a:xfrm>
          <a:prstGeom prst="rect">
            <a:avLst/>
          </a:prstGeom>
        </p:spPr>
        <p:txBody>
          <a:bodyPr lIns="0" tIns="0" rIns="0" bIns="0" rtlCol="0" anchor="t">
            <a:spAutoFit/>
          </a:bodyPr>
          <a:lstStyle/>
          <a:p>
            <a:pPr algn="l">
              <a:lnSpc>
                <a:spcPts val="4200"/>
              </a:lnSpc>
            </a:pPr>
            <a:r>
              <a:rPr lang="en-US" sz="3000" b="1">
                <a:solidFill>
                  <a:srgbClr val="02427E"/>
                </a:solidFill>
                <a:latin typeface="Nourd Bold"/>
                <a:ea typeface="Nourd Bold"/>
                <a:cs typeface="Nourd Bold"/>
                <a:sym typeface="Nourd Bold"/>
              </a:rPr>
              <a:t>Liceria &amp; Co.</a:t>
            </a:r>
          </a:p>
        </p:txBody>
      </p:sp>
      <p:sp>
        <p:nvSpPr>
          <p:cNvPr id="22" name="TextBox 22"/>
          <p:cNvSpPr txBox="1"/>
          <p:nvPr/>
        </p:nvSpPr>
        <p:spPr>
          <a:xfrm>
            <a:off x="2100700" y="8743950"/>
            <a:ext cx="3306941" cy="514350"/>
          </a:xfrm>
          <a:prstGeom prst="rect">
            <a:avLst/>
          </a:prstGeom>
        </p:spPr>
        <p:txBody>
          <a:bodyPr lIns="0" tIns="0" rIns="0" bIns="0" rtlCol="0" anchor="t">
            <a:spAutoFit/>
          </a:bodyPr>
          <a:lstStyle/>
          <a:p>
            <a:pPr algn="ctr">
              <a:lnSpc>
                <a:spcPts val="4200"/>
              </a:lnSpc>
            </a:pPr>
            <a:r>
              <a:rPr lang="en-US" sz="3000">
                <a:solidFill>
                  <a:srgbClr val="FFFFFF"/>
                </a:solidFill>
                <a:latin typeface="Nourd"/>
                <a:ea typeface="Nourd"/>
                <a:cs typeface="Nourd"/>
                <a:sym typeface="Nourd"/>
              </a:rPr>
              <a:t>@reallygreatsite</a:t>
            </a:r>
          </a:p>
        </p:txBody>
      </p:sp>
      <p:sp>
        <p:nvSpPr>
          <p:cNvPr id="23" name="TextBox 23"/>
          <p:cNvSpPr txBox="1"/>
          <p:nvPr/>
        </p:nvSpPr>
        <p:spPr>
          <a:xfrm>
            <a:off x="11121451" y="8743950"/>
            <a:ext cx="5065849" cy="514350"/>
          </a:xfrm>
          <a:prstGeom prst="rect">
            <a:avLst/>
          </a:prstGeom>
        </p:spPr>
        <p:txBody>
          <a:bodyPr lIns="0" tIns="0" rIns="0" bIns="0" rtlCol="0" anchor="t">
            <a:spAutoFit/>
          </a:bodyPr>
          <a:lstStyle/>
          <a:p>
            <a:pPr algn="ctr">
              <a:lnSpc>
                <a:spcPts val="4200"/>
              </a:lnSpc>
            </a:pPr>
            <a:r>
              <a:rPr lang="en-US" sz="3000">
                <a:solidFill>
                  <a:srgbClr val="FFFFFF"/>
                </a:solidFill>
                <a:latin typeface="Nourd"/>
                <a:ea typeface="Nourd"/>
                <a:cs typeface="Nourd"/>
                <a:sym typeface="Nourd"/>
              </a:rPr>
              <a:t>www.reallygreatsite.com</a:t>
            </a:r>
          </a:p>
        </p:txBody>
      </p:sp>
      <p:sp>
        <p:nvSpPr>
          <p:cNvPr id="24" name="TextBox 24"/>
          <p:cNvSpPr txBox="1"/>
          <p:nvPr/>
        </p:nvSpPr>
        <p:spPr>
          <a:xfrm>
            <a:off x="6918187" y="8743950"/>
            <a:ext cx="3155311" cy="514350"/>
          </a:xfrm>
          <a:prstGeom prst="rect">
            <a:avLst/>
          </a:prstGeom>
        </p:spPr>
        <p:txBody>
          <a:bodyPr lIns="0" tIns="0" rIns="0" bIns="0" rtlCol="0" anchor="t">
            <a:spAutoFit/>
          </a:bodyPr>
          <a:lstStyle/>
          <a:p>
            <a:pPr algn="ctr">
              <a:lnSpc>
                <a:spcPts val="4200"/>
              </a:lnSpc>
            </a:pPr>
            <a:r>
              <a:rPr lang="en-US" sz="3000" dirty="0">
                <a:solidFill>
                  <a:srgbClr val="FFFFFF"/>
                </a:solidFill>
                <a:latin typeface="Nourd"/>
                <a:ea typeface="Nourd"/>
                <a:cs typeface="Nourd"/>
                <a:sym typeface="Nourd"/>
              </a:rPr>
              <a:t>+123-456-7890</a:t>
            </a:r>
          </a:p>
        </p:txBody>
      </p:sp>
      <p:sp>
        <p:nvSpPr>
          <p:cNvPr id="26" name="TextBox 26"/>
          <p:cNvSpPr txBox="1"/>
          <p:nvPr/>
        </p:nvSpPr>
        <p:spPr>
          <a:xfrm>
            <a:off x="1604905" y="1497041"/>
            <a:ext cx="4912923" cy="897682"/>
          </a:xfrm>
          <a:prstGeom prst="rect">
            <a:avLst/>
          </a:prstGeom>
        </p:spPr>
        <p:txBody>
          <a:bodyPr lIns="0" tIns="0" rIns="0" bIns="0" rtlCol="0" anchor="t">
            <a:spAutoFit/>
          </a:bodyPr>
          <a:lstStyle/>
          <a:p>
            <a:pPr algn="just">
              <a:lnSpc>
                <a:spcPts val="7000"/>
              </a:lnSpc>
            </a:pPr>
            <a:r>
              <a:rPr lang="en-GB" sz="6600" b="1" dirty="0">
                <a:solidFill>
                  <a:srgbClr val="1F2B5B"/>
                </a:solidFill>
                <a:latin typeface="Nourd Heavy"/>
                <a:ea typeface="Nourd Heavy"/>
                <a:cs typeface="Nourd Heavy"/>
                <a:sym typeface="Nourd Heavy"/>
              </a:rPr>
              <a:t>Datasets  </a:t>
            </a:r>
            <a:endParaRPr lang="en-US" sz="6600" b="1" dirty="0">
              <a:solidFill>
                <a:srgbClr val="1F2B5B"/>
              </a:solidFill>
              <a:latin typeface="Nourd Heavy"/>
              <a:ea typeface="Nourd Heavy"/>
              <a:cs typeface="Nourd Heavy"/>
              <a:sym typeface="Nourd Heavy"/>
            </a:endParaRPr>
          </a:p>
        </p:txBody>
      </p:sp>
      <p:sp>
        <p:nvSpPr>
          <p:cNvPr id="27" name="TextBox 27"/>
          <p:cNvSpPr txBox="1"/>
          <p:nvPr/>
        </p:nvSpPr>
        <p:spPr>
          <a:xfrm>
            <a:off x="2277254" y="4562691"/>
            <a:ext cx="5038624" cy="484363"/>
          </a:xfrm>
          <a:prstGeom prst="rect">
            <a:avLst/>
          </a:prstGeom>
        </p:spPr>
        <p:txBody>
          <a:bodyPr lIns="0" tIns="0" rIns="0" bIns="0" rtlCol="0" anchor="t">
            <a:spAutoFit/>
          </a:bodyPr>
          <a:lstStyle/>
          <a:p>
            <a:pPr algn="just">
              <a:lnSpc>
                <a:spcPts val="3500"/>
              </a:lnSpc>
            </a:pPr>
            <a:r>
              <a:rPr lang="en-US" sz="4800" b="1" dirty="0">
                <a:solidFill>
                  <a:srgbClr val="FFFFFF"/>
                </a:solidFill>
                <a:latin typeface="Nourd Bold"/>
                <a:ea typeface="Nourd Bold"/>
                <a:cs typeface="Nourd Bold"/>
                <a:sym typeface="Nourd Bold"/>
              </a:rPr>
              <a:t>55,000 </a:t>
            </a:r>
            <a:r>
              <a:rPr lang="en-GB" sz="4800" b="1" dirty="0">
                <a:solidFill>
                  <a:srgbClr val="FFFFFF"/>
                </a:solidFill>
                <a:latin typeface="Nourd Bold"/>
                <a:ea typeface="Nourd Bold"/>
                <a:cs typeface="Nourd Bold"/>
                <a:sym typeface="Nourd Bold"/>
              </a:rPr>
              <a:t>Record </a:t>
            </a:r>
            <a:endParaRPr lang="en-US" sz="4800" b="1" dirty="0">
              <a:solidFill>
                <a:srgbClr val="FFFFFF"/>
              </a:solidFill>
              <a:latin typeface="Nourd Bold"/>
              <a:ea typeface="Nourd Bold"/>
              <a:cs typeface="Nourd Bold"/>
              <a:sym typeface="Nourd Bold"/>
            </a:endParaRPr>
          </a:p>
        </p:txBody>
      </p:sp>
      <p:sp>
        <p:nvSpPr>
          <p:cNvPr id="29" name="TextBox 29"/>
          <p:cNvSpPr txBox="1"/>
          <p:nvPr/>
        </p:nvSpPr>
        <p:spPr>
          <a:xfrm>
            <a:off x="2702263" y="7455089"/>
            <a:ext cx="6310806" cy="484363"/>
          </a:xfrm>
          <a:prstGeom prst="rect">
            <a:avLst/>
          </a:prstGeom>
        </p:spPr>
        <p:txBody>
          <a:bodyPr lIns="0" tIns="0" rIns="0" bIns="0" rtlCol="0" anchor="t">
            <a:spAutoFit/>
          </a:bodyPr>
          <a:lstStyle/>
          <a:p>
            <a:pPr>
              <a:lnSpc>
                <a:spcPts val="3500"/>
              </a:lnSpc>
            </a:pPr>
            <a:r>
              <a:rPr lang="en-US" sz="4800" b="1" dirty="0">
                <a:solidFill>
                  <a:srgbClr val="FFFFFF"/>
                </a:solidFill>
                <a:latin typeface="Nourd Bold"/>
                <a:ea typeface="Nourd Bold"/>
                <a:cs typeface="Nourd Bold"/>
                <a:sym typeface="Nourd Bold"/>
              </a:rPr>
              <a:t>15 Fields</a:t>
            </a:r>
          </a:p>
        </p:txBody>
      </p:sp>
      <p:pic>
        <p:nvPicPr>
          <p:cNvPr id="31" name="Picture 30" descr="A doctor holding a globe&#10;&#10;Description automatically generated">
            <a:extLst>
              <a:ext uri="{FF2B5EF4-FFF2-40B4-BE49-F238E27FC236}">
                <a16:creationId xmlns:a16="http://schemas.microsoft.com/office/drawing/2014/main" id="{4D0722A5-0015-B01C-14A4-DAD6F7CB2D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118" y="1307416"/>
            <a:ext cx="7191116" cy="8558242"/>
          </a:xfrm>
          <a:prstGeom prst="rect">
            <a:avLst/>
          </a:prstGeom>
        </p:spPr>
      </p:pic>
      <p:pic>
        <p:nvPicPr>
          <p:cNvPr id="1026" name="Picture 2" descr="Kaggle - Wikipedia">
            <a:extLst>
              <a:ext uri="{FF2B5EF4-FFF2-40B4-BE49-F238E27FC236}">
                <a16:creationId xmlns:a16="http://schemas.microsoft.com/office/drawing/2014/main" id="{93B35190-C668-980A-7B49-CC1252CA66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8718" y="2584348"/>
            <a:ext cx="2551079" cy="989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a:extLst>
            <a:ext uri="{FF2B5EF4-FFF2-40B4-BE49-F238E27FC236}">
              <a16:creationId xmlns:a16="http://schemas.microsoft.com/office/drawing/2014/main" id="{993DD666-B500-78AF-C5DF-3AA42D479F5E}"/>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B3A2CF92-1322-FF09-F38A-5505C4AAF605}"/>
              </a:ext>
            </a:extLst>
          </p:cNvPr>
          <p:cNvSpPr/>
          <p:nvPr/>
        </p:nvSpPr>
        <p:spPr>
          <a:xfrm>
            <a:off x="16909426" y="305337"/>
            <a:ext cx="881809" cy="683001"/>
          </a:xfrm>
          <a:custGeom>
            <a:avLst/>
            <a:gdLst/>
            <a:ahLst/>
            <a:cxnLst/>
            <a:rect l="l" t="t" r="r" b="b"/>
            <a:pathLst>
              <a:path w="881809" h="683001">
                <a:moveTo>
                  <a:pt x="0" y="0"/>
                </a:moveTo>
                <a:lnTo>
                  <a:pt x="881809" y="0"/>
                </a:lnTo>
                <a:lnTo>
                  <a:pt x="881809" y="683001"/>
                </a:lnTo>
                <a:lnTo>
                  <a:pt x="0" y="6830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Google Shape;1738;p41">
            <a:extLst>
              <a:ext uri="{FF2B5EF4-FFF2-40B4-BE49-F238E27FC236}">
                <a16:creationId xmlns:a16="http://schemas.microsoft.com/office/drawing/2014/main" id="{063F3452-5BF5-5393-63D1-6DBBE211F27D}"/>
              </a:ext>
            </a:extLst>
          </p:cNvPr>
          <p:cNvSpPr txBox="1">
            <a:spLocks/>
          </p:cNvSpPr>
          <p:nvPr/>
        </p:nvSpPr>
        <p:spPr>
          <a:xfrm>
            <a:off x="5029200" y="352449"/>
            <a:ext cx="7717500" cy="738900"/>
          </a:xfrm>
          <a:prstGeom prst="rect">
            <a:avLst/>
          </a:prstGeom>
        </p:spPr>
        <p:txBody>
          <a:bodyPr spcFirstLastPara="1" wrap="square" lIns="91425" tIns="91425" rIns="91425" bIns="91425"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solidFill>
                  <a:prstClr val="white"/>
                </a:solidFill>
                <a:effectLst/>
                <a:uLnTx/>
                <a:uFillTx/>
                <a:latin typeface="Nourd" panose="020B0604020202020204" charset="0"/>
                <a:cs typeface="Cascadia Code" panose="020B0609020000020004" pitchFamily="49" charset="0"/>
              </a:rPr>
              <a:t>Data Preview </a:t>
            </a:r>
          </a:p>
        </p:txBody>
      </p:sp>
      <p:sp>
        <p:nvSpPr>
          <p:cNvPr id="49" name="Freeform 30">
            <a:extLst>
              <a:ext uri="{FF2B5EF4-FFF2-40B4-BE49-F238E27FC236}">
                <a16:creationId xmlns:a16="http://schemas.microsoft.com/office/drawing/2014/main" id="{05B4F107-0915-B3A3-D9EF-3B272170EF5F}"/>
              </a:ext>
            </a:extLst>
          </p:cNvPr>
          <p:cNvSpPr/>
          <p:nvPr/>
        </p:nvSpPr>
        <p:spPr>
          <a:xfrm flipH="1">
            <a:off x="496764" y="86577"/>
            <a:ext cx="1103435" cy="1120520"/>
          </a:xfrm>
          <a:custGeom>
            <a:avLst/>
            <a:gdLst/>
            <a:ahLst/>
            <a:cxnLst/>
            <a:rect l="l" t="t" r="r" b="b"/>
            <a:pathLst>
              <a:path w="735128" h="833006">
                <a:moveTo>
                  <a:pt x="0" y="0"/>
                </a:moveTo>
                <a:lnTo>
                  <a:pt x="735129" y="0"/>
                </a:lnTo>
                <a:lnTo>
                  <a:pt x="735129" y="833006"/>
                </a:lnTo>
                <a:lnTo>
                  <a:pt x="0" y="833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rgbClr val="002060"/>
              </a:solidFill>
              <a:effectLst/>
              <a:uLnTx/>
              <a:uFillTx/>
              <a:latin typeface="Calibri"/>
              <a:ea typeface="+mn-ea"/>
              <a:cs typeface="+mn-cs"/>
            </a:endParaRPr>
          </a:p>
        </p:txBody>
      </p:sp>
      <p:pic>
        <p:nvPicPr>
          <p:cNvPr id="3" name="Picture 2" descr="A group of text on a white background&#10;&#10;Description automatically generated">
            <a:extLst>
              <a:ext uri="{FF2B5EF4-FFF2-40B4-BE49-F238E27FC236}">
                <a16:creationId xmlns:a16="http://schemas.microsoft.com/office/drawing/2014/main" id="{5869AD86-48F6-D3F2-7EB0-324A13534E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942" y="1714500"/>
            <a:ext cx="17375293" cy="7973865"/>
          </a:xfrm>
          <a:prstGeom prst="rect">
            <a:avLst/>
          </a:prstGeom>
        </p:spPr>
      </p:pic>
    </p:spTree>
    <p:extLst>
      <p:ext uri="{BB962C8B-B14F-4D97-AF65-F5344CB8AC3E}">
        <p14:creationId xmlns:p14="http://schemas.microsoft.com/office/powerpoint/2010/main" val="141129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a:extLst>
            <a:ext uri="{FF2B5EF4-FFF2-40B4-BE49-F238E27FC236}">
              <a16:creationId xmlns:a16="http://schemas.microsoft.com/office/drawing/2014/main" id="{8095CC09-E3C8-7156-F5F1-0FDAC40A5B8B}"/>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0C683316-F05F-F8D9-B16C-58F0D12DE094}"/>
              </a:ext>
            </a:extLst>
          </p:cNvPr>
          <p:cNvSpPr/>
          <p:nvPr/>
        </p:nvSpPr>
        <p:spPr>
          <a:xfrm>
            <a:off x="16909426" y="305337"/>
            <a:ext cx="881809" cy="683001"/>
          </a:xfrm>
          <a:custGeom>
            <a:avLst/>
            <a:gdLst/>
            <a:ahLst/>
            <a:cxnLst/>
            <a:rect l="l" t="t" r="r" b="b"/>
            <a:pathLst>
              <a:path w="881809" h="683001">
                <a:moveTo>
                  <a:pt x="0" y="0"/>
                </a:moveTo>
                <a:lnTo>
                  <a:pt x="881809" y="0"/>
                </a:lnTo>
                <a:lnTo>
                  <a:pt x="881809" y="683001"/>
                </a:lnTo>
                <a:lnTo>
                  <a:pt x="0" y="6830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Google Shape;1738;p41">
            <a:extLst>
              <a:ext uri="{FF2B5EF4-FFF2-40B4-BE49-F238E27FC236}">
                <a16:creationId xmlns:a16="http://schemas.microsoft.com/office/drawing/2014/main" id="{DEFB94AB-21EC-F554-B294-59FE67A2B025}"/>
              </a:ext>
            </a:extLst>
          </p:cNvPr>
          <p:cNvSpPr txBox="1">
            <a:spLocks/>
          </p:cNvSpPr>
          <p:nvPr/>
        </p:nvSpPr>
        <p:spPr>
          <a:xfrm>
            <a:off x="5285250" y="511862"/>
            <a:ext cx="7717500" cy="952952"/>
          </a:xfrm>
          <a:prstGeom prst="rect">
            <a:avLst/>
          </a:prstGeom>
        </p:spPr>
        <p:txBody>
          <a:bodyPr spcFirstLastPara="1" wrap="square" lIns="91425" tIns="91425" rIns="91425" bIns="91425"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prstClr val="white"/>
                </a:solidFill>
                <a:effectLst/>
                <a:uLnTx/>
                <a:uFillTx/>
                <a:latin typeface="Nourd" panose="020B0604020202020204" charset="0"/>
                <a:ea typeface="+mj-ea"/>
                <a:cs typeface="Cascadia Code" panose="020B0609020000020004" pitchFamily="49" charset="0"/>
              </a:rPr>
              <a:t> contents of Data</a:t>
            </a:r>
          </a:p>
        </p:txBody>
      </p:sp>
      <p:sp>
        <p:nvSpPr>
          <p:cNvPr id="49" name="Freeform 30">
            <a:extLst>
              <a:ext uri="{FF2B5EF4-FFF2-40B4-BE49-F238E27FC236}">
                <a16:creationId xmlns:a16="http://schemas.microsoft.com/office/drawing/2014/main" id="{731AD2C0-B5C6-E355-508E-DACB5E53A867}"/>
              </a:ext>
            </a:extLst>
          </p:cNvPr>
          <p:cNvSpPr/>
          <p:nvPr/>
        </p:nvSpPr>
        <p:spPr>
          <a:xfrm flipH="1">
            <a:off x="496764" y="86577"/>
            <a:ext cx="1103435" cy="1120520"/>
          </a:xfrm>
          <a:custGeom>
            <a:avLst/>
            <a:gdLst/>
            <a:ahLst/>
            <a:cxnLst/>
            <a:rect l="l" t="t" r="r" b="b"/>
            <a:pathLst>
              <a:path w="735128" h="833006">
                <a:moveTo>
                  <a:pt x="0" y="0"/>
                </a:moveTo>
                <a:lnTo>
                  <a:pt x="735129" y="0"/>
                </a:lnTo>
                <a:lnTo>
                  <a:pt x="735129" y="833006"/>
                </a:lnTo>
                <a:lnTo>
                  <a:pt x="0" y="833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rgbClr val="002060"/>
              </a:solidFill>
              <a:effectLst/>
              <a:uLnTx/>
              <a:uFillTx/>
              <a:latin typeface="Calibri"/>
              <a:ea typeface="+mn-ea"/>
              <a:cs typeface="+mn-cs"/>
            </a:endParaRPr>
          </a:p>
        </p:txBody>
      </p:sp>
      <p:graphicFrame>
        <p:nvGraphicFramePr>
          <p:cNvPr id="2" name="Google Shape;1731;p40">
            <a:extLst>
              <a:ext uri="{FF2B5EF4-FFF2-40B4-BE49-F238E27FC236}">
                <a16:creationId xmlns:a16="http://schemas.microsoft.com/office/drawing/2014/main" id="{D10EDE50-EFBB-30CA-21C0-6814C4F35FEA}"/>
              </a:ext>
            </a:extLst>
          </p:cNvPr>
          <p:cNvGraphicFramePr/>
          <p:nvPr>
            <p:extLst>
              <p:ext uri="{D42A27DB-BD31-4B8C-83A1-F6EECF244321}">
                <p14:modId xmlns:p14="http://schemas.microsoft.com/office/powerpoint/2010/main" val="2244775430"/>
              </p:ext>
            </p:extLst>
          </p:nvPr>
        </p:nvGraphicFramePr>
        <p:xfrm>
          <a:off x="1295400" y="1866900"/>
          <a:ext cx="16002000" cy="7908237"/>
        </p:xfrm>
        <a:graphic>
          <a:graphicData uri="http://schemas.openxmlformats.org/drawingml/2006/table">
            <a:tbl>
              <a:tblPr>
                <a:noFill/>
              </a:tblPr>
              <a:tblGrid>
                <a:gridCol w="4578766">
                  <a:extLst>
                    <a:ext uri="{9D8B030D-6E8A-4147-A177-3AD203B41FA5}">
                      <a16:colId xmlns:a16="http://schemas.microsoft.com/office/drawing/2014/main" val="20000"/>
                    </a:ext>
                  </a:extLst>
                </a:gridCol>
                <a:gridCol w="11423234">
                  <a:extLst>
                    <a:ext uri="{9D8B030D-6E8A-4147-A177-3AD203B41FA5}">
                      <a16:colId xmlns:a16="http://schemas.microsoft.com/office/drawing/2014/main" val="20001"/>
                    </a:ext>
                  </a:extLst>
                </a:gridCol>
              </a:tblGrid>
              <a:tr h="1068065">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Name</a:t>
                      </a:r>
                      <a:endParaRPr sz="3200" b="1" u="none"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This column represents the name of the patient associated with the healthcare record.</a:t>
                      </a:r>
                      <a:endParaRPr sz="3200" b="1"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1068065">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Age</a:t>
                      </a:r>
                      <a:endParaRPr sz="3200" b="1" u="none"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None/>
                      </a:pPr>
                      <a:r>
                        <a:rPr lang="en-GB" sz="2800" b="1" i="0" kern="1200" dirty="0">
                          <a:solidFill>
                            <a:schemeClr val="bg1"/>
                          </a:solidFill>
                          <a:effectLst/>
                          <a:latin typeface="+mn-lt"/>
                          <a:ea typeface="+mn-ea"/>
                          <a:cs typeface="+mn-cs"/>
                        </a:rPr>
                        <a:t>The age of the patient at the time of admission, expressed in years.</a:t>
                      </a:r>
                      <a:endParaRPr sz="3200" b="1"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783951">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Gender</a:t>
                      </a:r>
                      <a:endParaRPr sz="3200" b="1" u="none"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Indicates the gender of the patient, either "Male" or "Female."</a:t>
                      </a:r>
                      <a:endParaRPr sz="3200" b="1"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r h="1206111">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Blood Type</a:t>
                      </a:r>
                      <a:endParaRPr sz="3200" b="1" u="none"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The patient's blood type, which can be one of the common blood types (e.g., "A+", "O-", etc.).</a:t>
                      </a:r>
                      <a:endParaRPr sz="3200" b="1"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3"/>
                  </a:ext>
                </a:extLst>
              </a:tr>
              <a:tr h="1507869">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Medical Condition</a:t>
                      </a:r>
                      <a:endParaRPr sz="3200" b="1" u="none"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 This column specifies the primary medical condition or diagnosis associated with the patient, such as "Diabetes," "Hypertension," "Asthma," and more.</a:t>
                      </a:r>
                      <a:endParaRPr sz="3200" b="1"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4"/>
                  </a:ext>
                </a:extLst>
              </a:tr>
              <a:tr h="1068065">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Date of Admission</a:t>
                      </a:r>
                      <a:endParaRPr sz="3200" b="1"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The date on which the patient was admitted to the healthcare facility.</a:t>
                      </a:r>
                      <a:endParaRPr sz="3200" b="1" u="none"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5"/>
                  </a:ext>
                </a:extLst>
              </a:tr>
              <a:tr h="1206111">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Doctor</a:t>
                      </a:r>
                      <a:endParaRPr sz="3200" b="1"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The name of the doctor responsible for the patient's care during their admission.</a:t>
                      </a:r>
                      <a:endParaRPr sz="3200" b="1" u="none"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2960232987"/>
                  </a:ext>
                </a:extLst>
              </a:tr>
            </a:tbl>
          </a:graphicData>
        </a:graphic>
      </p:graphicFrame>
      <p:sp>
        <p:nvSpPr>
          <p:cNvPr id="3" name="Freeform 2">
            <a:extLst>
              <a:ext uri="{FF2B5EF4-FFF2-40B4-BE49-F238E27FC236}">
                <a16:creationId xmlns:a16="http://schemas.microsoft.com/office/drawing/2014/main" id="{C518D666-B41D-781C-8F0A-F360D27E288B}"/>
              </a:ext>
            </a:extLst>
          </p:cNvPr>
          <p:cNvSpPr/>
          <p:nvPr/>
        </p:nvSpPr>
        <p:spPr>
          <a:xfrm>
            <a:off x="14440422" y="64683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266594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427E">
                <a:alpha val="100000"/>
              </a:srgbClr>
            </a:gs>
            <a:gs pos="100000">
              <a:srgbClr val="032240">
                <a:alpha val="100000"/>
              </a:srgbClr>
            </a:gs>
          </a:gsLst>
          <a:lin ang="0"/>
        </a:gradFill>
        <a:effectLst/>
      </p:bgPr>
    </p:bg>
    <p:spTree>
      <p:nvGrpSpPr>
        <p:cNvPr id="1" name="">
          <a:extLst>
            <a:ext uri="{FF2B5EF4-FFF2-40B4-BE49-F238E27FC236}">
              <a16:creationId xmlns:a16="http://schemas.microsoft.com/office/drawing/2014/main" id="{63E27D14-F33D-E384-5A6D-F0B20670C2C9}"/>
            </a:ext>
          </a:extLst>
        </p:cNvPr>
        <p:cNvGrpSpPr/>
        <p:nvPr/>
      </p:nvGrpSpPr>
      <p:grpSpPr>
        <a:xfrm>
          <a:off x="0" y="0"/>
          <a:ext cx="0" cy="0"/>
          <a:chOff x="0" y="0"/>
          <a:chExt cx="0" cy="0"/>
        </a:xfrm>
      </p:grpSpPr>
      <p:sp>
        <p:nvSpPr>
          <p:cNvPr id="8" name="Freeform 8">
            <a:extLst>
              <a:ext uri="{FF2B5EF4-FFF2-40B4-BE49-F238E27FC236}">
                <a16:creationId xmlns:a16="http://schemas.microsoft.com/office/drawing/2014/main" id="{CAD5D278-1EC5-181F-8E21-ADF66A941048}"/>
              </a:ext>
            </a:extLst>
          </p:cNvPr>
          <p:cNvSpPr/>
          <p:nvPr/>
        </p:nvSpPr>
        <p:spPr>
          <a:xfrm>
            <a:off x="16909426" y="305337"/>
            <a:ext cx="881809" cy="683001"/>
          </a:xfrm>
          <a:custGeom>
            <a:avLst/>
            <a:gdLst/>
            <a:ahLst/>
            <a:cxnLst/>
            <a:rect l="l" t="t" r="r" b="b"/>
            <a:pathLst>
              <a:path w="881809" h="683001">
                <a:moveTo>
                  <a:pt x="0" y="0"/>
                </a:moveTo>
                <a:lnTo>
                  <a:pt x="881809" y="0"/>
                </a:lnTo>
                <a:lnTo>
                  <a:pt x="881809" y="683001"/>
                </a:lnTo>
                <a:lnTo>
                  <a:pt x="0" y="6830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Google Shape;1738;p41">
            <a:extLst>
              <a:ext uri="{FF2B5EF4-FFF2-40B4-BE49-F238E27FC236}">
                <a16:creationId xmlns:a16="http://schemas.microsoft.com/office/drawing/2014/main" id="{EB754EF4-84B0-BC80-3B0C-7606156E865C}"/>
              </a:ext>
            </a:extLst>
          </p:cNvPr>
          <p:cNvSpPr txBox="1">
            <a:spLocks/>
          </p:cNvSpPr>
          <p:nvPr/>
        </p:nvSpPr>
        <p:spPr>
          <a:xfrm>
            <a:off x="5285250" y="360367"/>
            <a:ext cx="7717500" cy="952952"/>
          </a:xfrm>
          <a:prstGeom prst="rect">
            <a:avLst/>
          </a:prstGeom>
        </p:spPr>
        <p:txBody>
          <a:bodyPr spcFirstLastPara="1" wrap="square" lIns="91425" tIns="91425" rIns="91425" bIns="91425"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prstClr val="white"/>
                </a:solidFill>
                <a:effectLst/>
                <a:uLnTx/>
                <a:uFillTx/>
                <a:latin typeface="Nourd" panose="020B0604020202020204" charset="0"/>
                <a:ea typeface="+mj-ea"/>
                <a:cs typeface="Cascadia Code" panose="020B0609020000020004" pitchFamily="49" charset="0"/>
              </a:rPr>
              <a:t>Contents of Data</a:t>
            </a:r>
          </a:p>
        </p:txBody>
      </p:sp>
      <p:sp>
        <p:nvSpPr>
          <p:cNvPr id="49" name="Freeform 30">
            <a:extLst>
              <a:ext uri="{FF2B5EF4-FFF2-40B4-BE49-F238E27FC236}">
                <a16:creationId xmlns:a16="http://schemas.microsoft.com/office/drawing/2014/main" id="{B3B59BD4-C1C0-2B08-B43D-742B44E629AA}"/>
              </a:ext>
            </a:extLst>
          </p:cNvPr>
          <p:cNvSpPr/>
          <p:nvPr/>
        </p:nvSpPr>
        <p:spPr>
          <a:xfrm flipH="1">
            <a:off x="496764" y="86577"/>
            <a:ext cx="1103435" cy="1120520"/>
          </a:xfrm>
          <a:custGeom>
            <a:avLst/>
            <a:gdLst/>
            <a:ahLst/>
            <a:cxnLst/>
            <a:rect l="l" t="t" r="r" b="b"/>
            <a:pathLst>
              <a:path w="735128" h="833006">
                <a:moveTo>
                  <a:pt x="0" y="0"/>
                </a:moveTo>
                <a:lnTo>
                  <a:pt x="735129" y="0"/>
                </a:lnTo>
                <a:lnTo>
                  <a:pt x="735129" y="833006"/>
                </a:lnTo>
                <a:lnTo>
                  <a:pt x="0" y="833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wrap="square"/>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rgbClr val="002060"/>
              </a:solidFill>
              <a:effectLst/>
              <a:uLnTx/>
              <a:uFillTx/>
              <a:latin typeface="Calibri"/>
              <a:ea typeface="+mn-ea"/>
              <a:cs typeface="+mn-cs"/>
            </a:endParaRPr>
          </a:p>
        </p:txBody>
      </p:sp>
      <p:graphicFrame>
        <p:nvGraphicFramePr>
          <p:cNvPr id="2" name="Google Shape;1731;p40">
            <a:extLst>
              <a:ext uri="{FF2B5EF4-FFF2-40B4-BE49-F238E27FC236}">
                <a16:creationId xmlns:a16="http://schemas.microsoft.com/office/drawing/2014/main" id="{43887C90-EFEC-365E-C75A-62C46F368AF9}"/>
              </a:ext>
            </a:extLst>
          </p:cNvPr>
          <p:cNvGraphicFramePr/>
          <p:nvPr>
            <p:extLst>
              <p:ext uri="{D42A27DB-BD31-4B8C-83A1-F6EECF244321}">
                <p14:modId xmlns:p14="http://schemas.microsoft.com/office/powerpoint/2010/main" val="2183690798"/>
              </p:ext>
            </p:extLst>
          </p:nvPr>
        </p:nvGraphicFramePr>
        <p:xfrm>
          <a:off x="897460" y="1428332"/>
          <a:ext cx="16493080" cy="8562856"/>
        </p:xfrm>
        <a:graphic>
          <a:graphicData uri="http://schemas.openxmlformats.org/drawingml/2006/table">
            <a:tbl>
              <a:tblPr>
                <a:noFill/>
              </a:tblPr>
              <a:tblGrid>
                <a:gridCol w="4719282">
                  <a:extLst>
                    <a:ext uri="{9D8B030D-6E8A-4147-A177-3AD203B41FA5}">
                      <a16:colId xmlns:a16="http://schemas.microsoft.com/office/drawing/2014/main" val="20000"/>
                    </a:ext>
                  </a:extLst>
                </a:gridCol>
                <a:gridCol w="11773798">
                  <a:extLst>
                    <a:ext uri="{9D8B030D-6E8A-4147-A177-3AD203B41FA5}">
                      <a16:colId xmlns:a16="http://schemas.microsoft.com/office/drawing/2014/main" val="20001"/>
                    </a:ext>
                  </a:extLst>
                </a:gridCol>
              </a:tblGrid>
              <a:tr h="871244">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Hospital</a:t>
                      </a:r>
                      <a:endParaRPr sz="4400" b="1" u="none"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Identifies the healthcare facility or hospital where the patient was admitted.</a:t>
                      </a:r>
                      <a:endParaRPr sz="4400" b="1"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1416909">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Insurance Provider</a:t>
                      </a:r>
                      <a:endParaRPr sz="4400" b="1" u="none"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None/>
                      </a:pPr>
                      <a:r>
                        <a:rPr lang="en-GB" sz="2800" b="1" i="0" kern="1200" dirty="0">
                          <a:solidFill>
                            <a:schemeClr val="bg1"/>
                          </a:solidFill>
                          <a:effectLst/>
                          <a:latin typeface="+mn-lt"/>
                          <a:ea typeface="+mn-ea"/>
                          <a:cs typeface="+mn-cs"/>
                        </a:rPr>
                        <a:t>This column indicates the patient's insurance provider, which can be one of several options, including "Aetna," "Blue Cross," "Cigna," "UnitedHealthcare," and "Medicare."</a:t>
                      </a:r>
                      <a:endParaRPr sz="4400" b="1"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1003635">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Billing Amount</a:t>
                      </a:r>
                      <a:endParaRPr sz="4400" b="1" u="none"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The amount of money billed for the patient's healthcare services during their admission. This is expressed as a floating-point number.</a:t>
                      </a:r>
                      <a:endParaRPr sz="4400" b="1"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r h="1003635">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Room Number</a:t>
                      </a:r>
                      <a:endParaRPr sz="4400" b="1" u="none"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The room number where the patient was accommodated during their admission.</a:t>
                      </a:r>
                      <a:endParaRPr sz="4400" b="1"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3"/>
                  </a:ext>
                </a:extLst>
              </a:tr>
              <a:tr h="1230002">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Admission Type</a:t>
                      </a:r>
                      <a:endParaRPr sz="4400" b="1" u="none"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Specifies the type of admission, which can be "Emergency," "Elective," or "Urgent," reflecting the circumstances of the admission.</a:t>
                      </a:r>
                      <a:endParaRPr sz="4400" b="1"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4"/>
                  </a:ext>
                </a:extLst>
              </a:tr>
              <a:tr h="1416909">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Discharge Date</a:t>
                      </a:r>
                      <a:endParaRPr sz="4400" b="1"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The date on which the patient was discharged from the healthcare facility, based on the admission date and a random number of days within a realistic range.</a:t>
                      </a:r>
                      <a:endParaRPr sz="4400" b="1" u="none"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5"/>
                  </a:ext>
                </a:extLst>
              </a:tr>
              <a:tr h="1416909">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Medication</a:t>
                      </a:r>
                      <a:endParaRPr sz="4400" b="1"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GB" sz="2800" b="1" i="0" kern="1200" dirty="0">
                          <a:solidFill>
                            <a:schemeClr val="bg1"/>
                          </a:solidFill>
                          <a:effectLst/>
                          <a:latin typeface="+mn-lt"/>
                          <a:ea typeface="+mn-ea"/>
                          <a:cs typeface="+mn-cs"/>
                        </a:rPr>
                        <a:t>Identifies a medication prescribed or administered to the patient during their admission. Examples include "Aspirin," "Ibuprofen," "Penicillin," "Paracetamol," and "Lipitor."</a:t>
                      </a:r>
                      <a:endParaRPr sz="4400" b="1" u="none" dirty="0">
                        <a:solidFill>
                          <a:schemeClr val="bg1"/>
                        </a:solidFill>
                        <a:latin typeface="Nourd" panose="020B0604020202020204" charset="0"/>
                        <a:ea typeface="Space Grotesk"/>
                        <a:cs typeface="Cascadia Code" panose="020B0609020000020004" pitchFamily="49" charset="0"/>
                        <a:sym typeface="Space Grotesk"/>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2960232987"/>
                  </a:ext>
                </a:extLst>
              </a:tr>
            </a:tbl>
          </a:graphicData>
        </a:graphic>
      </p:graphicFrame>
      <p:sp>
        <p:nvSpPr>
          <p:cNvPr id="3" name="Freeform 2">
            <a:extLst>
              <a:ext uri="{FF2B5EF4-FFF2-40B4-BE49-F238E27FC236}">
                <a16:creationId xmlns:a16="http://schemas.microsoft.com/office/drawing/2014/main" id="{2D2B11AE-2500-D475-5931-4EAE5F90EB41}"/>
              </a:ext>
            </a:extLst>
          </p:cNvPr>
          <p:cNvSpPr/>
          <p:nvPr/>
        </p:nvSpPr>
        <p:spPr>
          <a:xfrm>
            <a:off x="14440422" y="434838"/>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389146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555</TotalTime>
  <Words>844</Words>
  <Application>Microsoft Office PowerPoint</Application>
  <PresentationFormat>Custom</PresentationFormat>
  <Paragraphs>120</Paragraphs>
  <Slides>28</Slides>
  <Notes>5</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Montserrat Classic Bold</vt:lpstr>
      <vt:lpstr>Nourd Heavy</vt:lpstr>
      <vt:lpstr>Calibri</vt:lpstr>
      <vt:lpstr>Aptos</vt:lpstr>
      <vt:lpstr>Nourd</vt:lpstr>
      <vt:lpstr>Montserrat</vt:lpstr>
      <vt:lpstr>Montserrat Classic</vt:lpstr>
      <vt:lpstr>Nourd Bold</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Medical Healthcare Presentation</dc:title>
  <dc:creator>Hesham</dc:creator>
  <cp:lastModifiedBy>Hesham Elwakeel</cp:lastModifiedBy>
  <cp:revision>25</cp:revision>
  <dcterms:created xsi:type="dcterms:W3CDTF">2006-08-16T00:00:00Z</dcterms:created>
  <dcterms:modified xsi:type="dcterms:W3CDTF">2024-11-10T21:38:25Z</dcterms:modified>
  <dc:identifier>DAGVqdqWG-A</dc:identifier>
</cp:coreProperties>
</file>